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sldIdLst>
    <p:sldId id="265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"/>
          <a:stretch>
            <a:fillRect/>
          </a:stretch>
        </p:blipFill>
        <p:spPr bwMode="auto">
          <a:xfrm>
            <a:off x="34925" y="2382838"/>
            <a:ext cx="907097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3"/>
          <p:cNvGrpSpPr/>
          <p:nvPr/>
        </p:nvGrpSpPr>
        <p:grpSpPr bwMode="auto">
          <a:xfrm>
            <a:off x="34925" y="4292600"/>
            <a:ext cx="9074150" cy="2520950"/>
            <a:chOff x="0" y="0"/>
            <a:chExt cx="5760" cy="1680"/>
          </a:xfrm>
        </p:grpSpPr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68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4925" y="44450"/>
            <a:ext cx="9074150" cy="228282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1D528D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9" name="Group 7"/>
          <p:cNvGrpSpPr/>
          <p:nvPr/>
        </p:nvGrpSpPr>
        <p:grpSpPr bwMode="auto">
          <a:xfrm>
            <a:off x="0" y="0"/>
            <a:ext cx="9144000" cy="6856413"/>
            <a:chOff x="0" y="0"/>
            <a:chExt cx="5763" cy="4319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27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" name="未知"/>
            <p:cNvSpPr/>
            <p:nvPr userDrawn="1"/>
          </p:nvSpPr>
          <p:spPr bwMode="auto">
            <a:xfrm>
              <a:off x="3" y="0"/>
              <a:ext cx="288" cy="288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" name="未知"/>
            <p:cNvSpPr/>
            <p:nvPr userDrawn="1"/>
          </p:nvSpPr>
          <p:spPr bwMode="auto">
            <a:xfrm rot="-5408600">
              <a:off x="-47" y="4030"/>
              <a:ext cx="336" cy="242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未知"/>
            <p:cNvSpPr/>
            <p:nvPr userDrawn="1"/>
          </p:nvSpPr>
          <p:spPr bwMode="auto">
            <a:xfrm rot="10769190">
              <a:off x="5522" y="4031"/>
              <a:ext cx="232" cy="287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" name="未知"/>
            <p:cNvSpPr/>
            <p:nvPr userDrawn="1"/>
          </p:nvSpPr>
          <p:spPr bwMode="auto">
            <a:xfrm rot="5400000">
              <a:off x="5475" y="0"/>
              <a:ext cx="288" cy="288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061" name="Rectangle 1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539750" y="1268413"/>
            <a:ext cx="8153400" cy="814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476375" y="5013325"/>
            <a:ext cx="6400800" cy="5334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>
              <a:buFont typeface="Wingdings" panose="05000000000000000000" pitchFamily="2" charset="2"/>
              <a:buNone/>
              <a:defRPr sz="1600" b="1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519863"/>
            <a:ext cx="2133600" cy="1524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1D528D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519863"/>
            <a:ext cx="2895600" cy="1524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1D528D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519863"/>
            <a:ext cx="2133600" cy="1524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9773B0-0546-4800-A606-DED4905B1429}" type="slidenum">
              <a:rPr lang="ko-KR" altLang="en-US">
                <a:solidFill>
                  <a:srgbClr val="1D528D"/>
                </a:solidFill>
                <a:latin typeface="Times New Roman" panose="02020603050405020304" pitchFamily="18" charset="0"/>
              </a:rPr>
            </a:fld>
            <a:endParaRPr lang="en-US" altLang="zh-CN">
              <a:solidFill>
                <a:srgbClr val="1D528D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"/>
          <a:stretch>
            <a:fillRect/>
          </a:stretch>
        </p:blipFill>
        <p:spPr bwMode="auto">
          <a:xfrm>
            <a:off x="34925" y="2382838"/>
            <a:ext cx="907097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3"/>
          <p:cNvGrpSpPr/>
          <p:nvPr/>
        </p:nvGrpSpPr>
        <p:grpSpPr bwMode="auto">
          <a:xfrm>
            <a:off x="34925" y="4292600"/>
            <a:ext cx="9074150" cy="2520950"/>
            <a:chOff x="0" y="0"/>
            <a:chExt cx="5760" cy="1680"/>
          </a:xfrm>
        </p:grpSpPr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68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4925" y="44450"/>
            <a:ext cx="9074150" cy="228282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1D528D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9" name="Group 7"/>
          <p:cNvGrpSpPr/>
          <p:nvPr/>
        </p:nvGrpSpPr>
        <p:grpSpPr bwMode="auto">
          <a:xfrm>
            <a:off x="0" y="0"/>
            <a:ext cx="9144000" cy="6856413"/>
            <a:chOff x="0" y="0"/>
            <a:chExt cx="5763" cy="4319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27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" name="未知"/>
            <p:cNvSpPr/>
            <p:nvPr userDrawn="1"/>
          </p:nvSpPr>
          <p:spPr bwMode="auto">
            <a:xfrm>
              <a:off x="3" y="0"/>
              <a:ext cx="288" cy="288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" name="未知"/>
            <p:cNvSpPr/>
            <p:nvPr userDrawn="1"/>
          </p:nvSpPr>
          <p:spPr bwMode="auto">
            <a:xfrm rot="-5408600">
              <a:off x="-47" y="4030"/>
              <a:ext cx="336" cy="242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未知"/>
            <p:cNvSpPr/>
            <p:nvPr userDrawn="1"/>
          </p:nvSpPr>
          <p:spPr bwMode="auto">
            <a:xfrm rot="10769190">
              <a:off x="5522" y="4031"/>
              <a:ext cx="232" cy="287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" name="未知"/>
            <p:cNvSpPr/>
            <p:nvPr userDrawn="1"/>
          </p:nvSpPr>
          <p:spPr bwMode="auto">
            <a:xfrm rot="5400000">
              <a:off x="5475" y="0"/>
              <a:ext cx="288" cy="288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061" name="Rectangle 1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539750" y="1268413"/>
            <a:ext cx="8153400" cy="814387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476375" y="5013325"/>
            <a:ext cx="6400800" cy="5334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>
              <a:buFont typeface="Wingdings" panose="05000000000000000000" pitchFamily="2" charset="2"/>
              <a:buNone/>
              <a:defRPr sz="1600" b="1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519863"/>
            <a:ext cx="2133600" cy="1524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1D528D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519863"/>
            <a:ext cx="2895600" cy="1524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1D528D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519863"/>
            <a:ext cx="2133600" cy="1524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ea typeface="Gulim" panose="020B0600000101010101" pitchFamily="34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9773B0-0546-4800-A606-DED4905B1429}" type="slidenum">
              <a:rPr lang="ko-KR" altLang="en-US">
                <a:solidFill>
                  <a:srgbClr val="1D528D"/>
                </a:solidFill>
                <a:latin typeface="Times New Roman" panose="02020603050405020304" pitchFamily="18" charset="0"/>
              </a:rPr>
            </a:fld>
            <a:endParaRPr lang="en-US" altLang="zh-CN">
              <a:solidFill>
                <a:srgbClr val="1D528D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4.jpeg"/><Relationship Id="rId14" Type="http://schemas.openxmlformats.org/officeDocument/2006/relationships/image" Target="../media/image3.png"/><Relationship Id="rId13" Type="http://schemas.openxmlformats.org/officeDocument/2006/relationships/image" Target="../media/image2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5" Type="http://schemas.openxmlformats.org/officeDocument/2006/relationships/image" Target="../media/image4.jpeg"/><Relationship Id="rId14" Type="http://schemas.openxmlformats.org/officeDocument/2006/relationships/image" Target="../media/image3.png"/><Relationship Id="rId13" Type="http://schemas.openxmlformats.org/officeDocument/2006/relationships/image" Target="../media/image2.png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 bwMode="auto">
          <a:xfrm>
            <a:off x="0" y="285750"/>
            <a:ext cx="9155113" cy="911225"/>
            <a:chOff x="0" y="0"/>
            <a:chExt cx="5768" cy="635"/>
          </a:xfrm>
        </p:grpSpPr>
        <p:sp>
          <p:nvSpPr>
            <p:cNvPr id="1032" name="Rectangle 3"/>
            <p:cNvSpPr>
              <a:spLocks noChangeArrowheads="1"/>
            </p:cNvSpPr>
            <p:nvPr userDrawn="1"/>
          </p:nvSpPr>
          <p:spPr bwMode="auto">
            <a:xfrm>
              <a:off x="2" y="0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8" name="未知"/>
            <p:cNvSpPr/>
            <p:nvPr userDrawn="1"/>
          </p:nvSpPr>
          <p:spPr bwMode="auto">
            <a:xfrm flipH="1" flipV="1">
              <a:off x="2266" y="0"/>
              <a:ext cx="3497" cy="226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</a:ln>
            <a:effectLst/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" name="未知"/>
            <p:cNvSpPr/>
            <p:nvPr userDrawn="1"/>
          </p:nvSpPr>
          <p:spPr bwMode="auto">
            <a:xfrm>
              <a:off x="0" y="318"/>
              <a:ext cx="3702" cy="312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</a:ln>
            <a:effectLst/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1D528D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1113" y="1235075"/>
            <a:ext cx="9132887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1D528D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029" name="Picture 8" descr="Untitled-1 cop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8258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Untitled-1 copy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765175"/>
            <a:ext cx="3587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 descr="a 拷贝"/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r="30153" b="9283"/>
          <a:stretch>
            <a:fillRect/>
          </a:stretch>
        </p:blipFill>
        <p:spPr bwMode="auto">
          <a:xfrm>
            <a:off x="8101013" y="260350"/>
            <a:ext cx="1042987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panose="020B0604020202020204" pitchFamily="34" charset="0"/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Arial" panose="020B0604020202020204" pitchFamily="34" charset="0"/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 bwMode="auto">
          <a:xfrm>
            <a:off x="0" y="285750"/>
            <a:ext cx="9155113" cy="911225"/>
            <a:chOff x="0" y="0"/>
            <a:chExt cx="5768" cy="635"/>
          </a:xfrm>
        </p:grpSpPr>
        <p:sp>
          <p:nvSpPr>
            <p:cNvPr id="1032" name="Rectangle 3"/>
            <p:cNvSpPr>
              <a:spLocks noChangeArrowheads="1"/>
            </p:cNvSpPr>
            <p:nvPr userDrawn="1"/>
          </p:nvSpPr>
          <p:spPr bwMode="auto">
            <a:xfrm>
              <a:off x="2" y="0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8" name="未知"/>
            <p:cNvSpPr/>
            <p:nvPr userDrawn="1"/>
          </p:nvSpPr>
          <p:spPr bwMode="auto">
            <a:xfrm flipH="1" flipV="1">
              <a:off x="2266" y="0"/>
              <a:ext cx="3497" cy="226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</a:ln>
            <a:effectLst/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" name="未知"/>
            <p:cNvSpPr/>
            <p:nvPr userDrawn="1"/>
          </p:nvSpPr>
          <p:spPr bwMode="auto">
            <a:xfrm>
              <a:off x="0" y="318"/>
              <a:ext cx="3702" cy="312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</a:ln>
            <a:effectLst/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1D528D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1113" y="1235075"/>
            <a:ext cx="9132887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1D528D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029" name="Picture 8" descr="Untitled-1 cop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8258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Untitled-1 copy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765175"/>
            <a:ext cx="3587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 descr="a 拷贝"/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r="30153" b="9283"/>
          <a:stretch>
            <a:fillRect/>
          </a:stretch>
        </p:blipFill>
        <p:spPr bwMode="auto">
          <a:xfrm>
            <a:off x="8101013" y="260350"/>
            <a:ext cx="1042987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panose="020B0604020202020204" pitchFamily="34" charset="0"/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Arial" panose="020B0604020202020204" pitchFamily="34" charset="0"/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hyperlink" Target="http://search.proquest.com/" TargetMode="External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H 拷贝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37075" cy="5492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755650" y="2708275"/>
            <a:ext cx="868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8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新</a:t>
            </a:r>
            <a:r>
              <a:rPr lang="en-US" altLang="zh-CN" sz="48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PQDT</a:t>
            </a:r>
            <a:r>
              <a:rPr lang="zh-CN" altLang="en-US" sz="4800" b="1" smtClean="0">
                <a:solidFill>
                  <a:srgbClr val="FFFFFF"/>
                </a:solidFill>
                <a:ea typeface="隶书" panose="02010509060101010101" pitchFamily="49" charset="-122"/>
              </a:rPr>
              <a:t>论文挑选流程</a:t>
            </a:r>
            <a:endParaRPr lang="zh-CN" altLang="en-US" sz="4800" b="1" smtClean="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C:\Documents and Settings\liyp\Application Data\Tencent\Users\76922182\QQ\WinTemp\RichOle\[{DDZ9}`VLG)X4K8(D`]C35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928813"/>
            <a:ext cx="7915275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214438" y="3500438"/>
            <a:ext cx="2092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 smtClean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Technology</a:t>
            </a:r>
            <a:endParaRPr lang="en-GB" altLang="en-US" b="1" smtClean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Group 4"/>
          <p:cNvGrpSpPr/>
          <p:nvPr/>
        </p:nvGrpSpPr>
        <p:grpSpPr bwMode="auto">
          <a:xfrm>
            <a:off x="214313" y="1268413"/>
            <a:ext cx="8135937" cy="581025"/>
            <a:chOff x="-23" y="0"/>
            <a:chExt cx="5125" cy="366"/>
          </a:xfrm>
        </p:grpSpPr>
        <p:sp>
          <p:nvSpPr>
            <p:cNvPr id="6150" name="AutoShape 5"/>
            <p:cNvSpPr>
              <a:spLocks noChangeArrowheads="1"/>
            </p:cNvSpPr>
            <p:nvPr/>
          </p:nvSpPr>
          <p:spPr bwMode="auto">
            <a:xfrm>
              <a:off x="-23" y="56"/>
              <a:ext cx="5125" cy="27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84B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9000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1400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6151" name="Text Box 6"/>
            <p:cNvSpPr txBox="1">
              <a:spLocks noChangeArrowheads="1"/>
            </p:cNvSpPr>
            <p:nvPr/>
          </p:nvSpPr>
          <p:spPr bwMode="auto">
            <a:xfrm>
              <a:off x="222" y="24"/>
              <a:ext cx="2313" cy="34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进入</a:t>
              </a:r>
              <a:r>
                <a:rPr lang="en-US" altLang="zh-CN" sz="2400" b="1" dirty="0" smtClea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PQDT</a:t>
              </a:r>
              <a:r>
                <a:rPr lang="zh-CN" altLang="en-US" sz="2400" b="1" dirty="0" smtClea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文摘库</a:t>
              </a:r>
              <a:r>
                <a:rPr lang="en-US" altLang="zh-CN" sz="2400" u="sng" dirty="0" smtClean="0">
                  <a:solidFill>
                    <a:srgbClr val="1D528D"/>
                  </a:solidFill>
                  <a:ea typeface="宋体" panose="02010600030101010101" pitchFamily="2" charset="-122"/>
                  <a:hlinkClick r:id="rId2"/>
                </a:rPr>
                <a:t>http://search.proquest.com/</a:t>
              </a:r>
              <a:endParaRPr lang="zh-CN" altLang="en-US" sz="2400" dirty="0" smtClean="0">
                <a:solidFill>
                  <a:srgbClr val="1D528D"/>
                </a:solidFill>
                <a:ea typeface="宋体" panose="02010600030101010101" pitchFamily="2" charset="-122"/>
              </a:endParaRPr>
            </a:p>
            <a:p>
              <a:pPr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dirty="0" smtClean="0">
                  <a:solidFill>
                    <a:srgbClr val="1D528D"/>
                  </a:solidFill>
                  <a:ea typeface="宋体" panose="02010600030101010101" pitchFamily="2" charset="-122"/>
                </a:rPr>
                <a:t>    </a:t>
              </a:r>
              <a:endParaRPr lang="ko-KR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6152" name="Picture 7" descr="05-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24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2776" name="Picture 8" descr="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36433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250825" y="1125538"/>
            <a:ext cx="8180388" cy="581025"/>
            <a:chOff x="0" y="0"/>
            <a:chExt cx="5153" cy="366"/>
          </a:xfrm>
        </p:grpSpPr>
        <p:sp>
          <p:nvSpPr>
            <p:cNvPr id="7179" name="AutoShape 3"/>
            <p:cNvSpPr>
              <a:spLocks noChangeArrowheads="1"/>
            </p:cNvSpPr>
            <p:nvPr/>
          </p:nvSpPr>
          <p:spPr bwMode="auto">
            <a:xfrm>
              <a:off x="28" y="18"/>
              <a:ext cx="5125" cy="27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84B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9000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1400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7180" name="Text Box 4"/>
            <p:cNvSpPr txBox="1">
              <a:spLocks noChangeArrowheads="1"/>
            </p:cNvSpPr>
            <p:nvPr/>
          </p:nvSpPr>
          <p:spPr bwMode="auto">
            <a:xfrm>
              <a:off x="222" y="24"/>
              <a:ext cx="2313" cy="34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smtClea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检索结果</a:t>
              </a:r>
              <a:endParaRPr lang="zh-CN" altLang="en-US" sz="2400" b="1" smtClean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7181" name="Picture 5" descr="05-1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24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171" name="Picture 6" descr="应选择三项俱全的进行标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00213"/>
            <a:ext cx="8686800" cy="472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79388" y="3429000"/>
            <a:ext cx="8736012" cy="16002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4450" rIns="92075" bIns="4445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mtClean="0">
              <a:solidFill>
                <a:srgbClr val="1D528D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3800" name="Picture 8" descr="1242397_171611099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844675"/>
            <a:ext cx="43942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572000" y="2058988"/>
            <a:ext cx="3024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zh-CN" altLang="en-US" b="1" smtClean="0">
                <a:solidFill>
                  <a:srgbClr val="FFFF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应选择三项俱全的进行标记</a:t>
            </a:r>
            <a:endParaRPr lang="zh-CN" altLang="en-US" b="1" smtClean="0">
              <a:solidFill>
                <a:srgbClr val="FFFF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V="1">
            <a:off x="1403350" y="2708275"/>
            <a:ext cx="3097213" cy="12969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mtClean="0">
              <a:solidFill>
                <a:srgbClr val="1D528D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V="1">
            <a:off x="3203575" y="2708275"/>
            <a:ext cx="1296988" cy="144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mtClean="0">
              <a:solidFill>
                <a:srgbClr val="1D528D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 flipV="1">
            <a:off x="4500563" y="2708275"/>
            <a:ext cx="1439862" cy="1368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mtClean="0">
              <a:solidFill>
                <a:srgbClr val="1D528D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3924300" y="3284538"/>
            <a:ext cx="792163" cy="431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mtClean="0">
              <a:solidFill>
                <a:srgbClr val="1D528D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animBg="1"/>
      <p:bldP spid="33801" grpId="0" autoUpdateAnimBg="0"/>
      <p:bldP spid="33802" grpId="0" animBg="1"/>
      <p:bldP spid="33803" grpId="0" animBg="1"/>
      <p:bldP spid="33804" grpId="0" animBg="1"/>
      <p:bldP spid="33805" grpId="0" animBg="1"/>
      <p:bldP spid="3380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3" descr="C:\Documents and Settings\liyp\Application Data\Tencent\Users\76922182\QQ\WinTemp\RichOle\1GQ}M40_)F@[STLQ2HCYVB3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695450"/>
            <a:ext cx="8572500" cy="516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0" y="2357438"/>
            <a:ext cx="3429000" cy="868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algn="l" eaLnBrk="1" hangingPunct="1"/>
            <a:r>
              <a:rPr lang="zh-CN" altLang="en-US" sz="1800" smtClean="0">
                <a:solidFill>
                  <a:schemeClr val="tx1"/>
                </a:solidFill>
                <a:ea typeface="宋体" panose="02010600030101010101" pitchFamily="2" charset="-122"/>
              </a:rPr>
              <a:t>选中需要的论文，将鼠标移到“导出</a:t>
            </a:r>
            <a:r>
              <a:rPr lang="en-US" altLang="zh-CN" sz="1800" smtClean="0">
                <a:solidFill>
                  <a:schemeClr val="tx1"/>
                </a:solidFill>
                <a:ea typeface="宋体" panose="02010600030101010101" pitchFamily="2" charset="-122"/>
              </a:rPr>
              <a:t>/</a:t>
            </a:r>
            <a:r>
              <a:rPr lang="zh-CN" altLang="en-US" sz="1800" smtClean="0">
                <a:solidFill>
                  <a:schemeClr val="tx1"/>
                </a:solidFill>
                <a:ea typeface="宋体" panose="02010600030101010101" pitchFamily="2" charset="-122"/>
              </a:rPr>
              <a:t>保存”，点击“</a:t>
            </a:r>
            <a:r>
              <a:rPr lang="en-US" altLang="zh-CN" sz="1800" smtClean="0">
                <a:solidFill>
                  <a:schemeClr val="tx1"/>
                </a:solidFill>
                <a:ea typeface="宋体" panose="02010600030101010101" pitchFamily="2" charset="-122"/>
              </a:rPr>
              <a:t>RIS</a:t>
            </a:r>
            <a:r>
              <a:rPr lang="zh-CN" altLang="en-US" sz="1800" smtClean="0">
                <a:solidFill>
                  <a:schemeClr val="tx1"/>
                </a:solidFill>
                <a:ea typeface="宋体" panose="02010600030101010101" pitchFamily="2" charset="-122"/>
              </a:rPr>
              <a:t>”格式</a:t>
            </a:r>
            <a:endParaRPr lang="zh-CN" altLang="en-US" sz="1800" smtClean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grpSp>
        <p:nvGrpSpPr>
          <p:cNvPr id="2" name="Group 4"/>
          <p:cNvGrpSpPr/>
          <p:nvPr/>
        </p:nvGrpSpPr>
        <p:grpSpPr bwMode="auto">
          <a:xfrm>
            <a:off x="250825" y="1125538"/>
            <a:ext cx="8180388" cy="581025"/>
            <a:chOff x="0" y="0"/>
            <a:chExt cx="5153" cy="366"/>
          </a:xfrm>
        </p:grpSpPr>
        <p:sp>
          <p:nvSpPr>
            <p:cNvPr id="8199" name="AutoShape 5"/>
            <p:cNvSpPr>
              <a:spLocks noChangeArrowheads="1"/>
            </p:cNvSpPr>
            <p:nvPr/>
          </p:nvSpPr>
          <p:spPr bwMode="auto">
            <a:xfrm>
              <a:off x="28" y="18"/>
              <a:ext cx="5125" cy="27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84B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9000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1400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8200" name="Text Box 6"/>
            <p:cNvSpPr txBox="1">
              <a:spLocks noChangeArrowheads="1"/>
            </p:cNvSpPr>
            <p:nvPr/>
          </p:nvSpPr>
          <p:spPr bwMode="auto">
            <a:xfrm>
              <a:off x="222" y="24"/>
              <a:ext cx="2313" cy="34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smtClea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检索结果</a:t>
              </a:r>
              <a:endParaRPr lang="zh-CN" altLang="en-US" sz="2400" b="1" smtClean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8201" name="Picture 7" descr="05-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24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197" name="矩形标注 14"/>
          <p:cNvSpPr>
            <a:spLocks noChangeArrowheads="1"/>
          </p:cNvSpPr>
          <p:nvPr/>
        </p:nvSpPr>
        <p:spPr bwMode="auto">
          <a:xfrm>
            <a:off x="4214813" y="2357438"/>
            <a:ext cx="3571875" cy="928687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 w="38100" algn="ctr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mtClean="0">
              <a:solidFill>
                <a:srgbClr val="1D528D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98" name="矩形 15"/>
          <p:cNvSpPr>
            <a:spLocks noChangeArrowheads="1"/>
          </p:cNvSpPr>
          <p:nvPr/>
        </p:nvSpPr>
        <p:spPr bwMode="auto">
          <a:xfrm>
            <a:off x="8001000" y="3857625"/>
            <a:ext cx="714375" cy="285750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mtClean="0">
              <a:solidFill>
                <a:srgbClr val="1D528D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357438"/>
            <a:ext cx="752475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"/>
          <p:cNvGrpSpPr/>
          <p:nvPr/>
        </p:nvGrpSpPr>
        <p:grpSpPr bwMode="auto">
          <a:xfrm>
            <a:off x="250825" y="1125538"/>
            <a:ext cx="8180388" cy="581025"/>
            <a:chOff x="0" y="0"/>
            <a:chExt cx="5153" cy="366"/>
          </a:xfrm>
        </p:grpSpPr>
        <p:sp>
          <p:nvSpPr>
            <p:cNvPr id="9221" name="AutoShape 4"/>
            <p:cNvSpPr>
              <a:spLocks noChangeArrowheads="1"/>
            </p:cNvSpPr>
            <p:nvPr/>
          </p:nvSpPr>
          <p:spPr bwMode="auto">
            <a:xfrm>
              <a:off x="28" y="18"/>
              <a:ext cx="5125" cy="27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84B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9000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1400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9222" name="Text Box 5"/>
            <p:cNvSpPr txBox="1">
              <a:spLocks noChangeArrowheads="1"/>
            </p:cNvSpPr>
            <p:nvPr/>
          </p:nvSpPr>
          <p:spPr bwMode="auto">
            <a:xfrm>
              <a:off x="222" y="24"/>
              <a:ext cx="2313" cy="34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smtClea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导出论文（第一步）</a:t>
              </a:r>
              <a:endParaRPr lang="zh-CN" altLang="en-US" sz="2400" b="1" smtClean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9223" name="Picture 6" descr="05-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24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4826" name="Picture 10" descr="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5286375"/>
            <a:ext cx="3048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pic>
        <p:nvPicPr>
          <p:cNvPr id="10243" name="Picture 1" descr="C:\Documents and Settings\liyp\Application Data\Tencent\Users\76922182\QQ\WinTemp\RichOle\_UPF_~H[$7%@N~EE8D[3TF5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857375"/>
            <a:ext cx="84201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内容占位符 5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grpSp>
        <p:nvGrpSpPr>
          <p:cNvPr id="2" name="Group 3"/>
          <p:cNvGrpSpPr/>
          <p:nvPr/>
        </p:nvGrpSpPr>
        <p:grpSpPr bwMode="auto">
          <a:xfrm>
            <a:off x="250825" y="1125538"/>
            <a:ext cx="8180388" cy="581025"/>
            <a:chOff x="0" y="0"/>
            <a:chExt cx="5153" cy="366"/>
          </a:xfrm>
        </p:grpSpPr>
        <p:sp>
          <p:nvSpPr>
            <p:cNvPr id="10247" name="AutoShape 4"/>
            <p:cNvSpPr>
              <a:spLocks noChangeArrowheads="1"/>
            </p:cNvSpPr>
            <p:nvPr/>
          </p:nvSpPr>
          <p:spPr bwMode="auto">
            <a:xfrm>
              <a:off x="28" y="18"/>
              <a:ext cx="5125" cy="27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84B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9000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1400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10248" name="Text Box 5"/>
            <p:cNvSpPr txBox="1">
              <a:spLocks noChangeArrowheads="1"/>
            </p:cNvSpPr>
            <p:nvPr/>
          </p:nvSpPr>
          <p:spPr bwMode="auto">
            <a:xfrm>
              <a:off x="222" y="24"/>
              <a:ext cx="2313" cy="34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smtClea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导出论文（第二步）</a:t>
              </a:r>
              <a:endParaRPr lang="zh-CN" altLang="en-US" sz="2400" b="1" smtClean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10249" name="Picture 6" descr="05-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24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10" descr="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5429250"/>
            <a:ext cx="3048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"/>
          <p:cNvGrpSpPr/>
          <p:nvPr/>
        </p:nvGrpSpPr>
        <p:grpSpPr bwMode="auto">
          <a:xfrm>
            <a:off x="755650" y="2133600"/>
            <a:ext cx="4981575" cy="488950"/>
            <a:chOff x="0" y="0"/>
            <a:chExt cx="3138" cy="308"/>
          </a:xfrm>
        </p:grpSpPr>
        <p:sp>
          <p:nvSpPr>
            <p:cNvPr id="11288" name="AutoShape 5"/>
            <p:cNvSpPr>
              <a:spLocks noChangeArrowheads="1"/>
            </p:cNvSpPr>
            <p:nvPr/>
          </p:nvSpPr>
          <p:spPr bwMode="auto">
            <a:xfrm>
              <a:off x="2" y="0"/>
              <a:ext cx="3136" cy="308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0" tIns="0" rIns="0" bIns="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11289" name="AutoShape 6"/>
            <p:cNvSpPr>
              <a:spLocks noChangeArrowheads="1"/>
            </p:cNvSpPr>
            <p:nvPr/>
          </p:nvSpPr>
          <p:spPr bwMode="auto">
            <a:xfrm>
              <a:off x="1" y="17"/>
              <a:ext cx="3136" cy="27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0" tIns="0" rIns="0" bIns="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11290" name="AutoShape 7"/>
            <p:cNvSpPr>
              <a:spLocks noChangeArrowheads="1"/>
            </p:cNvSpPr>
            <p:nvPr/>
          </p:nvSpPr>
          <p:spPr bwMode="auto">
            <a:xfrm>
              <a:off x="0" y="12"/>
              <a:ext cx="48" cy="28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2162B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893763" y="2209800"/>
            <a:ext cx="5878532" cy="46166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出版号以</a:t>
            </a:r>
            <a:r>
              <a:rPr lang="en-US" altLang="zh-CN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</a:t>
            </a:r>
            <a:r>
              <a:rPr lang="zh-CN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r>
              <a:rPr lang="zh-CN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r>
              <a:rPr lang="zh-CN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</a:t>
            </a:r>
            <a:r>
              <a:rPr lang="zh-CN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开始的论文不可选</a:t>
            </a:r>
            <a:endParaRPr lang="zh-CN" altLang="en-US" sz="2400" b="1" dirty="0" smtClean="0">
              <a:solidFill>
                <a:srgbClr val="FFCC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1268" name="Group 38"/>
          <p:cNvGrpSpPr/>
          <p:nvPr/>
        </p:nvGrpSpPr>
        <p:grpSpPr bwMode="auto">
          <a:xfrm>
            <a:off x="755650" y="1628777"/>
            <a:ext cx="4981575" cy="512763"/>
            <a:chOff x="476" y="1026"/>
            <a:chExt cx="3138" cy="323"/>
          </a:xfrm>
        </p:grpSpPr>
        <p:grpSp>
          <p:nvGrpSpPr>
            <p:cNvPr id="11283" name="Group 10"/>
            <p:cNvGrpSpPr/>
            <p:nvPr/>
          </p:nvGrpSpPr>
          <p:grpSpPr bwMode="auto">
            <a:xfrm>
              <a:off x="476" y="1026"/>
              <a:ext cx="3138" cy="308"/>
              <a:chOff x="0" y="0"/>
              <a:chExt cx="3138" cy="308"/>
            </a:xfrm>
          </p:grpSpPr>
          <p:sp>
            <p:nvSpPr>
              <p:cNvPr id="11285" name="AutoShape 11"/>
              <p:cNvSpPr>
                <a:spLocks noChangeArrowheads="1"/>
              </p:cNvSpPr>
              <p:nvPr/>
            </p:nvSpPr>
            <p:spPr bwMode="auto">
              <a:xfrm>
                <a:off x="2" y="0"/>
                <a:ext cx="3136" cy="308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algn="ctr"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000" b="1" smtClean="0">
                  <a:solidFill>
                    <a:srgbClr val="1D528D"/>
                  </a:solidFill>
                  <a:latin typeface="Arial" panose="020B0604020202020204" pitchFamily="34" charset="0"/>
                  <a:ea typeface="HY견고딕" pitchFamily="2" charset="-127"/>
                </a:endParaRPr>
              </a:p>
            </p:txBody>
          </p:sp>
          <p:sp>
            <p:nvSpPr>
              <p:cNvPr id="11286" name="AutoShape 12"/>
              <p:cNvSpPr>
                <a:spLocks noChangeArrowheads="1"/>
              </p:cNvSpPr>
              <p:nvPr/>
            </p:nvSpPr>
            <p:spPr bwMode="auto">
              <a:xfrm>
                <a:off x="1" y="17"/>
                <a:ext cx="3136" cy="274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rgbClr val="003399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lIns="0" tIns="0" rIns="0" bIns="0" anchor="ctr"/>
              <a:lstStyle/>
              <a:p>
                <a:pPr algn="ctr"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000" b="1" smtClean="0">
                  <a:solidFill>
                    <a:srgbClr val="1D528D"/>
                  </a:solidFill>
                  <a:latin typeface="Arial" panose="020B0604020202020204" pitchFamily="34" charset="0"/>
                  <a:ea typeface="HY견고딕" pitchFamily="2" charset="-127"/>
                </a:endParaRPr>
              </a:p>
            </p:txBody>
          </p:sp>
          <p:sp>
            <p:nvSpPr>
              <p:cNvPr id="11287" name="AutoShape 13"/>
              <p:cNvSpPr>
                <a:spLocks noChangeArrowheads="1"/>
              </p:cNvSpPr>
              <p:nvPr/>
            </p:nvSpPr>
            <p:spPr bwMode="auto">
              <a:xfrm>
                <a:off x="0" y="12"/>
                <a:ext cx="48" cy="282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rgbClr val="2162B1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mtClean="0">
                  <a:solidFill>
                    <a:srgbClr val="1D528D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1284" name="Text Box 14"/>
            <p:cNvSpPr txBox="1">
              <a:spLocks noChangeArrowheads="1"/>
            </p:cNvSpPr>
            <p:nvPr/>
          </p:nvSpPr>
          <p:spPr bwMode="auto">
            <a:xfrm>
              <a:off x="562" y="1058"/>
              <a:ext cx="2940" cy="291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b="1" dirty="0" smtClean="0">
                  <a:solidFill>
                    <a:srgbClr val="FFCC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1.</a:t>
              </a:r>
              <a:r>
                <a:rPr lang="zh-CN" altLang="en-US" sz="2400" b="1" dirty="0" smtClean="0">
                  <a:solidFill>
                    <a:srgbClr val="FFCC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文件格式为文本格式即</a:t>
              </a:r>
              <a:r>
                <a:rPr lang="en-US" altLang="zh-CN" sz="2400" b="1" dirty="0" smtClean="0">
                  <a:solidFill>
                    <a:srgbClr val="FFCC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RIS</a:t>
              </a:r>
              <a:r>
                <a:rPr lang="zh-CN" altLang="en-US" sz="2400" b="1" dirty="0" smtClean="0">
                  <a:solidFill>
                    <a:srgbClr val="FFCC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文件</a:t>
              </a:r>
              <a:endParaRPr lang="ko-KR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5" name="Group 15"/>
          <p:cNvGrpSpPr/>
          <p:nvPr/>
        </p:nvGrpSpPr>
        <p:grpSpPr bwMode="auto">
          <a:xfrm>
            <a:off x="214313" y="1071563"/>
            <a:ext cx="8180387" cy="581025"/>
            <a:chOff x="0" y="0"/>
            <a:chExt cx="5153" cy="366"/>
          </a:xfrm>
        </p:grpSpPr>
        <p:sp>
          <p:nvSpPr>
            <p:cNvPr id="11280" name="AutoShape 16"/>
            <p:cNvSpPr>
              <a:spLocks noChangeArrowheads="1"/>
            </p:cNvSpPr>
            <p:nvPr/>
          </p:nvSpPr>
          <p:spPr bwMode="auto">
            <a:xfrm>
              <a:off x="28" y="18"/>
              <a:ext cx="5125" cy="27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84B0">
                    <a:alpha val="7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9000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1400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11281" name="Text Box 17"/>
            <p:cNvSpPr txBox="1">
              <a:spLocks noChangeArrowheads="1"/>
            </p:cNvSpPr>
            <p:nvPr/>
          </p:nvSpPr>
          <p:spPr bwMode="auto">
            <a:xfrm>
              <a:off x="222" y="24"/>
              <a:ext cx="2313" cy="34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导出论文结果文件及挑选注意事项：</a:t>
              </a:r>
              <a:r>
                <a:rPr lang="zh-CN" altLang="en-US" sz="2400" dirty="0" smtClean="0">
                  <a:solidFill>
                    <a:srgbClr val="1D528D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endParaRPr lang="zh-CN" altLang="en-US" sz="2400" dirty="0" smtClean="0">
                <a:solidFill>
                  <a:srgbClr val="1D528D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11282" name="Picture 18" descr="05-1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24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70" name="Group 27"/>
          <p:cNvGrpSpPr/>
          <p:nvPr/>
        </p:nvGrpSpPr>
        <p:grpSpPr bwMode="auto">
          <a:xfrm>
            <a:off x="755650" y="3141663"/>
            <a:ext cx="4981575" cy="488950"/>
            <a:chOff x="0" y="0"/>
            <a:chExt cx="3138" cy="308"/>
          </a:xfrm>
        </p:grpSpPr>
        <p:sp>
          <p:nvSpPr>
            <p:cNvPr id="11277" name="AutoShape 28"/>
            <p:cNvSpPr>
              <a:spLocks noChangeArrowheads="1"/>
            </p:cNvSpPr>
            <p:nvPr/>
          </p:nvSpPr>
          <p:spPr bwMode="auto">
            <a:xfrm>
              <a:off x="2" y="0"/>
              <a:ext cx="3136" cy="308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0" tIns="0" rIns="0" bIns="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11278" name="AutoShape 29"/>
            <p:cNvSpPr>
              <a:spLocks noChangeArrowheads="1"/>
            </p:cNvSpPr>
            <p:nvPr/>
          </p:nvSpPr>
          <p:spPr bwMode="auto">
            <a:xfrm>
              <a:off x="1" y="17"/>
              <a:ext cx="3136" cy="27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0" tIns="0" rIns="0" bIns="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11279" name="AutoShape 30"/>
            <p:cNvSpPr>
              <a:spLocks noChangeArrowheads="1"/>
            </p:cNvSpPr>
            <p:nvPr/>
          </p:nvSpPr>
          <p:spPr bwMode="auto">
            <a:xfrm>
              <a:off x="0" y="12"/>
              <a:ext cx="48" cy="28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2162B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1271" name="Text Box 31"/>
          <p:cNvSpPr txBox="1">
            <a:spLocks noChangeArrowheads="1"/>
          </p:cNvSpPr>
          <p:nvPr/>
        </p:nvSpPr>
        <p:spPr bwMode="auto">
          <a:xfrm>
            <a:off x="827585" y="3211513"/>
            <a:ext cx="7178254" cy="83099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4.</a:t>
            </a:r>
            <a:r>
              <a:rPr lang="zh-CN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每条记录以“</a:t>
            </a:r>
            <a:r>
              <a:rPr lang="en-US" altLang="zh-CN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TY - THES”</a:t>
            </a:r>
            <a:r>
              <a:rPr lang="zh-CN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开头，以“</a:t>
            </a:r>
            <a:r>
              <a:rPr lang="en-US" altLang="zh-CN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ER -”</a:t>
            </a:r>
            <a:r>
              <a:rPr lang="zh-CN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结尾，</a:t>
            </a:r>
            <a:endParaRPr lang="en-US" altLang="zh-CN" sz="2400" b="1" dirty="0" smtClean="0">
              <a:solidFill>
                <a:srgbClr val="FFCC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fontAlgn="base" latinLnBrk="1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中间信息不可修改、删除</a:t>
            </a:r>
            <a:endParaRPr lang="ko-KR" altLang="en-US" sz="2400" b="1" dirty="0" smtClean="0">
              <a:solidFill>
                <a:srgbClr val="FFCC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1272" name="Group 33"/>
          <p:cNvGrpSpPr/>
          <p:nvPr/>
        </p:nvGrpSpPr>
        <p:grpSpPr bwMode="auto">
          <a:xfrm>
            <a:off x="755650" y="2636838"/>
            <a:ext cx="4981575" cy="488950"/>
            <a:chOff x="0" y="0"/>
            <a:chExt cx="3138" cy="308"/>
          </a:xfrm>
        </p:grpSpPr>
        <p:sp>
          <p:nvSpPr>
            <p:cNvPr id="11274" name="AutoShape 34"/>
            <p:cNvSpPr>
              <a:spLocks noChangeArrowheads="1"/>
            </p:cNvSpPr>
            <p:nvPr/>
          </p:nvSpPr>
          <p:spPr bwMode="auto">
            <a:xfrm>
              <a:off x="2" y="0"/>
              <a:ext cx="3136" cy="308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0" tIns="0" rIns="0" bIns="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11275" name="AutoShape 35"/>
            <p:cNvSpPr>
              <a:spLocks noChangeArrowheads="1"/>
            </p:cNvSpPr>
            <p:nvPr/>
          </p:nvSpPr>
          <p:spPr bwMode="auto">
            <a:xfrm>
              <a:off x="1" y="17"/>
              <a:ext cx="3136" cy="27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0" tIns="0" rIns="0" bIns="0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1D528D"/>
                </a:solidFill>
                <a:latin typeface="Arial" panose="020B0604020202020204" pitchFamily="34" charset="0"/>
                <a:ea typeface="HY견고딕" pitchFamily="2" charset="-127"/>
              </a:endParaRPr>
            </a:p>
          </p:txBody>
        </p:sp>
        <p:sp>
          <p:nvSpPr>
            <p:cNvPr id="11276" name="AutoShape 36"/>
            <p:cNvSpPr>
              <a:spLocks noChangeArrowheads="1"/>
            </p:cNvSpPr>
            <p:nvPr/>
          </p:nvSpPr>
          <p:spPr bwMode="auto">
            <a:xfrm>
              <a:off x="0" y="12"/>
              <a:ext cx="48" cy="28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2162B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mtClean="0">
                <a:solidFill>
                  <a:srgbClr val="1D528D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1273" name="Text Box 37"/>
          <p:cNvSpPr txBox="1">
            <a:spLocks noChangeArrowheads="1"/>
          </p:cNvSpPr>
          <p:nvPr/>
        </p:nvSpPr>
        <p:spPr bwMode="auto">
          <a:xfrm>
            <a:off x="893763" y="2713038"/>
            <a:ext cx="5296643" cy="46166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3.</a:t>
            </a:r>
            <a:r>
              <a:rPr lang="zh-CN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</a:t>
            </a:r>
            <a:r>
              <a:rPr lang="en-US" altLang="zh-CN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Full text – PDF</a:t>
            </a:r>
            <a:r>
              <a:rPr lang="zh-CN" altLang="en-US" sz="2400" b="1" dirty="0" smtClean="0">
                <a:solidFill>
                  <a:srgbClr val="FFCC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标记的论文可忽略</a:t>
            </a:r>
            <a:endParaRPr lang="zh-CN" altLang="en-US" sz="2400" b="1" dirty="0" smtClean="0">
              <a:solidFill>
                <a:srgbClr val="FFCC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将保存文件发送至邮箱：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caoyf@cueb.edu.cn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 </a:t>
            </a:r>
            <a:r>
              <a:rPr lang="zh-CN" altLang="en-US" dirty="0"/>
              <a:t>如有</a:t>
            </a:r>
            <a:r>
              <a:rPr lang="zh-CN" altLang="en-US" dirty="0" smtClean="0"/>
              <a:t>问题请打电话咨询：</a:t>
            </a:r>
            <a:r>
              <a:rPr lang="en-US" altLang="zh-CN" dirty="0" smtClean="0"/>
              <a:t>83952390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                                        谢谢！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093">
  <a:themeElements>
    <a:clrScheme name="0093 2">
      <a:dk1>
        <a:srgbClr val="1D528D"/>
      </a:dk1>
      <a:lt1>
        <a:srgbClr val="FFFFFF"/>
      </a:lt1>
      <a:dk2>
        <a:srgbClr val="000000"/>
      </a:dk2>
      <a:lt2>
        <a:srgbClr val="CACACA"/>
      </a:lt2>
      <a:accent1>
        <a:srgbClr val="0099CC"/>
      </a:accent1>
      <a:accent2>
        <a:srgbClr val="CC9900"/>
      </a:accent2>
      <a:accent3>
        <a:srgbClr val="FFFFFF"/>
      </a:accent3>
      <a:accent4>
        <a:srgbClr val="174578"/>
      </a:accent4>
      <a:accent5>
        <a:srgbClr val="AACAE2"/>
      </a:accent5>
      <a:accent6>
        <a:srgbClr val="B98A00"/>
      </a:accent6>
      <a:hlink>
        <a:srgbClr val="6E81E0"/>
      </a:hlink>
      <a:folHlink>
        <a:srgbClr val="969696"/>
      </a:folHlink>
    </a:clrScheme>
    <a:fontScheme name="0093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0093 1">
        <a:dk1>
          <a:srgbClr val="666699"/>
        </a:dk1>
        <a:lt1>
          <a:srgbClr val="FFFFFF"/>
        </a:lt1>
        <a:dk2>
          <a:srgbClr val="000000"/>
        </a:dk2>
        <a:lt2>
          <a:srgbClr val="DDDDDD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93 2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CC9900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B98A00"/>
        </a:accent6>
        <a:hlink>
          <a:srgbClr val="6E81E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93 3">
        <a:dk1>
          <a:srgbClr val="4E40A4"/>
        </a:dk1>
        <a:lt1>
          <a:srgbClr val="FFFFFF"/>
        </a:lt1>
        <a:dk2>
          <a:srgbClr val="000000"/>
        </a:dk2>
        <a:lt2>
          <a:srgbClr val="CCCCCC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0093">
  <a:themeElements>
    <a:clrScheme name="0093 2">
      <a:dk1>
        <a:srgbClr val="1D528D"/>
      </a:dk1>
      <a:lt1>
        <a:srgbClr val="FFFFFF"/>
      </a:lt1>
      <a:dk2>
        <a:srgbClr val="000000"/>
      </a:dk2>
      <a:lt2>
        <a:srgbClr val="CACACA"/>
      </a:lt2>
      <a:accent1>
        <a:srgbClr val="0099CC"/>
      </a:accent1>
      <a:accent2>
        <a:srgbClr val="CC9900"/>
      </a:accent2>
      <a:accent3>
        <a:srgbClr val="FFFFFF"/>
      </a:accent3>
      <a:accent4>
        <a:srgbClr val="174578"/>
      </a:accent4>
      <a:accent5>
        <a:srgbClr val="AACAE2"/>
      </a:accent5>
      <a:accent6>
        <a:srgbClr val="B98A00"/>
      </a:accent6>
      <a:hlink>
        <a:srgbClr val="6E81E0"/>
      </a:hlink>
      <a:folHlink>
        <a:srgbClr val="969696"/>
      </a:folHlink>
    </a:clrScheme>
    <a:fontScheme name="0093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0093 1">
        <a:dk1>
          <a:srgbClr val="666699"/>
        </a:dk1>
        <a:lt1>
          <a:srgbClr val="FFFFFF"/>
        </a:lt1>
        <a:dk2>
          <a:srgbClr val="000000"/>
        </a:dk2>
        <a:lt2>
          <a:srgbClr val="DDDDDD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93 2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CC9900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B98A00"/>
        </a:accent6>
        <a:hlink>
          <a:srgbClr val="6E81E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93 3">
        <a:dk1>
          <a:srgbClr val="4E40A4"/>
        </a:dk1>
        <a:lt1>
          <a:srgbClr val="FFFFFF"/>
        </a:lt1>
        <a:dk2>
          <a:srgbClr val="000000"/>
        </a:dk2>
        <a:lt2>
          <a:srgbClr val="CCCCCC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WPS 演示</Application>
  <PresentationFormat>全屏显示(4:3)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Verdana</vt:lpstr>
      <vt:lpstr>Gulim</vt:lpstr>
      <vt:lpstr>隶书</vt:lpstr>
      <vt:lpstr>HY견고딕</vt:lpstr>
      <vt:lpstr>微软雅黑</vt:lpstr>
      <vt:lpstr>Malgun Gothic</vt:lpstr>
      <vt:lpstr>Calibri</vt:lpstr>
      <vt:lpstr>0093</vt:lpstr>
      <vt:lpstr>1_0093</vt:lpstr>
      <vt:lpstr>PowerPoint 演示文稿</vt:lpstr>
      <vt:lpstr>PowerPoint 演示文稿</vt:lpstr>
      <vt:lpstr>PowerPoint 演示文稿</vt:lpstr>
      <vt:lpstr>选中需要的论文，将鼠标移到“导出/保存”，点击“RIS”格式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7</cp:revision>
  <dcterms:created xsi:type="dcterms:W3CDTF">2015-09-11T02:37:00Z</dcterms:created>
  <dcterms:modified xsi:type="dcterms:W3CDTF">2016-09-20T07:10:18Z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2052-10.1.0.5975</vt:lpwstr>
  </property>
</Properties>
</file>