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320" r:id="rId3"/>
    <p:sldId id="259" r:id="rId4"/>
    <p:sldId id="260" r:id="rId5"/>
    <p:sldId id="263" r:id="rId6"/>
    <p:sldId id="261" r:id="rId7"/>
    <p:sldId id="264" r:id="rId8"/>
    <p:sldId id="315" r:id="rId9"/>
    <p:sldId id="267" r:id="rId10"/>
    <p:sldId id="293" r:id="rId11"/>
    <p:sldId id="279" r:id="rId12"/>
    <p:sldId id="278" r:id="rId13"/>
    <p:sldId id="302" r:id="rId14"/>
    <p:sldId id="303" r:id="rId15"/>
    <p:sldId id="304" r:id="rId16"/>
    <p:sldId id="306" r:id="rId17"/>
    <p:sldId id="30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202" autoAdjust="0"/>
    <p:restoredTop sz="94660"/>
  </p:normalViewPr>
  <p:slideViewPr>
    <p:cSldViewPr>
      <p:cViewPr varScale="1">
        <p:scale>
          <a:sx n="89" d="100"/>
          <a:sy n="89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F60F-8FA0-41DC-9A54-73100F8006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3911-11FC-4908-B126-5CF3BAA2DE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137D-9532-452E-B8A9-D883C73258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8459-9FA5-41CE-B44E-AA700AEAA6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0B86-CC3F-4192-BBDC-EB2A1A7F90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490B-3932-4856-95E0-19A36024B9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8EBB-6C1D-48D7-BCB5-D3EC4389E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2A64-1212-45C9-BB04-793C304B77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2945-091F-4697-875E-630FEBEBA3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71A8-0DB2-485B-B236-C299E9A34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B34F-7EE4-42E7-8196-ED9270B925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4A389EC1-52C7-4760-8288-4E9568CA9F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27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246"/>
            <a:ext cx="1375420" cy="13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矩形 4"/>
          <p:cNvSpPr>
            <a:spLocks noChangeArrowheads="1"/>
          </p:cNvSpPr>
          <p:nvPr/>
        </p:nvSpPr>
        <p:spPr bwMode="auto">
          <a:xfrm>
            <a:off x="269775" y="333375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走进美国名校</a:t>
            </a:r>
            <a:endParaRPr lang="en-US" altLang="zh-CN" sz="72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en-US" altLang="zh-CN" sz="4800" dirty="0" smtClean="0"/>
              <a:t>——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密</a:t>
            </a:r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歇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根州立大学</a:t>
            </a: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VIPP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项目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41682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39825"/>
          </a:xfrm>
        </p:spPr>
        <p:txBody>
          <a:bodyPr/>
          <a:lstStyle/>
          <a:p>
            <a:pPr algn="ctr"/>
            <a:r>
              <a:rPr lang="zh-CN" altLang="en-US" sz="4400" b="1" dirty="0" smtClean="0"/>
              <a:t>四、申请时间</a:t>
            </a:r>
            <a:endParaRPr lang="zh-CN" altLang="en-US" dirty="0" smtClean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899592" y="2006029"/>
            <a:ext cx="7355160" cy="3854053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校内报名截止于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r>
              <a:rPr lang="en-US" altLang="zh-CN" dirty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Wingdings" pitchFamily="2" charset="2"/>
              <a:buNone/>
            </a:pPr>
            <a:endParaRPr lang="zh-CN" alt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40352" cy="864096"/>
          </a:xfrm>
        </p:spPr>
        <p:txBody>
          <a:bodyPr/>
          <a:lstStyle/>
          <a:p>
            <a:pPr algn="ctr"/>
            <a:r>
              <a:rPr lang="zh-CN" altLang="en-US" sz="4400" b="1" dirty="0"/>
              <a:t>五、住宿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密歇根州立大学是全美最大的校区住宿学府之一。五大社区，二十五个本科生宿舍楼，每一个都有自己的历史、设计和便利设施。无论你住在哪一个社区，周边都有</a:t>
            </a:r>
            <a:r>
              <a:rPr lang="zh-CN" altLang="en-US" dirty="0"/>
              <a:t>很多</a:t>
            </a:r>
            <a:r>
              <a:rPr lang="zh-CN" altLang="en-US" dirty="0" smtClean="0"/>
              <a:t>的运动馆、健身所以及运动场、活动中心、餐馆、教室、实验室和图书馆。</a:t>
            </a:r>
            <a:endParaRPr lang="en-US" altLang="zh-CN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139825"/>
          </a:xfrm>
        </p:spPr>
        <p:txBody>
          <a:bodyPr/>
          <a:lstStyle/>
          <a:p>
            <a:pPr algn="ctr"/>
            <a:r>
              <a:rPr lang="zh-CN" altLang="en-US" sz="4400" b="1" dirty="0"/>
              <a:t>六、费用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1" y="1988840"/>
            <a:ext cx="7830071" cy="3684885"/>
          </a:xfrm>
        </p:spPr>
        <p:txBody>
          <a:bodyPr/>
          <a:lstStyle/>
          <a:p>
            <a:pPr eaLnBrk="1" hangingPunct="1"/>
            <a:endParaRPr lang="en-US" altLang="zh-CN" sz="3200" b="1" dirty="0" smtClean="0"/>
          </a:p>
          <a:p>
            <a:pPr eaLnBrk="1" hangingPunct="1"/>
            <a:r>
              <a:rPr lang="zh-CN" altLang="en-US" sz="3200" b="1" dirty="0" smtClean="0"/>
              <a:t>学费</a:t>
            </a:r>
            <a:r>
              <a:rPr lang="en-US" altLang="zh-CN" sz="3200" b="1" dirty="0" smtClean="0"/>
              <a:t>: 6000</a:t>
            </a:r>
            <a:r>
              <a:rPr lang="zh-CN" altLang="en-US" sz="3200" b="1" dirty="0" smtClean="0"/>
              <a:t>美元不包括健康保险和生活费用</a:t>
            </a:r>
            <a:endParaRPr lang="en-US" altLang="zh-CN" sz="3200" b="1" dirty="0"/>
          </a:p>
          <a:p>
            <a:pPr eaLnBrk="1" hangingPunct="1"/>
            <a:r>
              <a:rPr lang="zh-CN" altLang="en-US" sz="3200" b="1" dirty="0" smtClean="0"/>
              <a:t>健康保险约为</a:t>
            </a:r>
            <a:r>
              <a:rPr lang="en-US" altLang="zh-CN" sz="3200" b="1" dirty="0" smtClean="0"/>
              <a:t>1000</a:t>
            </a:r>
            <a:r>
              <a:rPr lang="zh-CN" altLang="en-US" sz="3200" b="1" dirty="0" smtClean="0"/>
              <a:t>美元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半年</a:t>
            </a:r>
            <a:endParaRPr lang="en-US" altLang="zh-CN" sz="3200" b="1" dirty="0" smtClean="0"/>
          </a:p>
          <a:p>
            <a:pPr eaLnBrk="1" hangingPunct="1"/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6"/>
            <a:ext cx="4176464" cy="59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5"/>
            <a:ext cx="4176464" cy="59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50"/>
            <a:ext cx="4824536" cy="30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41294"/>
            <a:ext cx="3588674" cy="23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955992"/>
            <a:ext cx="3921309" cy="221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4680520" cy="3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605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496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260648"/>
            <a:ext cx="7704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+mj-lt"/>
                <a:ea typeface="+mj-ea"/>
                <a:cs typeface="+mj-cs"/>
              </a:rPr>
              <a:t> Michigan State University</a:t>
            </a:r>
            <a:r>
              <a:rPr lang="en-US" altLang="zh-CN" sz="3200" b="1" dirty="0">
                <a:latin typeface="+mj-lt"/>
                <a:ea typeface="+mj-ea"/>
                <a:cs typeface="+mj-cs"/>
              </a:rPr>
              <a:t/>
            </a:r>
            <a:br>
              <a:rPr lang="en-US" altLang="zh-CN" sz="3200" b="1" dirty="0">
                <a:latin typeface="+mj-lt"/>
                <a:ea typeface="+mj-ea"/>
                <a:cs typeface="+mj-cs"/>
              </a:rPr>
            </a:br>
            <a:r>
              <a:rPr lang="zh-CN" altLang="en-US" sz="3200" b="1" dirty="0">
                <a:latin typeface="+mj-lt"/>
                <a:ea typeface="+mj-ea"/>
                <a:cs typeface="+mj-cs"/>
              </a:rPr>
              <a:t>美国公立学校的常青藤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1585596"/>
            <a:ext cx="562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《</a:t>
            </a:r>
            <a:r>
              <a:rPr lang="zh-CN" altLang="en-US" sz="2400" b="1" dirty="0"/>
              <a:t>美国新闻与世界报道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杂志排名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970563" y="2112769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29</a:t>
            </a:r>
            <a:r>
              <a:rPr lang="zh-CN" altLang="en-US" sz="2400" dirty="0" smtClean="0">
                <a:solidFill>
                  <a:srgbClr val="FF0000"/>
                </a:solidFill>
              </a:rPr>
              <a:t>名    全美公立大学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268731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《</a:t>
            </a:r>
            <a:r>
              <a:rPr lang="zh-CN" altLang="en-US" sz="2400" b="1" dirty="0"/>
              <a:t>普林斯顿评论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杂志</a:t>
            </a:r>
          </a:p>
        </p:txBody>
      </p:sp>
      <p:sp>
        <p:nvSpPr>
          <p:cNvPr id="9" name="矩形 8"/>
          <p:cNvSpPr/>
          <p:nvPr/>
        </p:nvSpPr>
        <p:spPr>
          <a:xfrm>
            <a:off x="970563" y="315200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中西部最好的大学之一</a:t>
            </a:r>
          </a:p>
        </p:txBody>
      </p:sp>
      <p:sp>
        <p:nvSpPr>
          <p:cNvPr id="10" name="矩形 9"/>
          <p:cNvSpPr/>
          <p:nvPr/>
        </p:nvSpPr>
        <p:spPr>
          <a:xfrm>
            <a:off x="726907" y="3664330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2006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《Kiplinger</a:t>
            </a:r>
            <a:r>
              <a:rPr lang="en-US" altLang="zh-CN" sz="2400" b="1" dirty="0"/>
              <a:t>》</a:t>
            </a:r>
            <a:r>
              <a:rPr lang="zh-CN" altLang="en-US" sz="2400" b="1" dirty="0"/>
              <a:t>杂志</a:t>
            </a:r>
          </a:p>
        </p:txBody>
      </p:sp>
      <p:sp>
        <p:nvSpPr>
          <p:cNvPr id="11" name="矩形 10"/>
          <p:cNvSpPr/>
          <p:nvPr/>
        </p:nvSpPr>
        <p:spPr>
          <a:xfrm>
            <a:off x="1041579" y="4321168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</a:rPr>
              <a:t>100</a:t>
            </a:r>
            <a:r>
              <a:rPr lang="zh-CN" altLang="en-US" sz="2400" dirty="0" smtClean="0">
                <a:solidFill>
                  <a:srgbClr val="FF0000"/>
                </a:solidFill>
              </a:rPr>
              <a:t>强   最</a:t>
            </a:r>
            <a:r>
              <a:rPr lang="zh-CN" altLang="en-US" sz="2400" dirty="0">
                <a:solidFill>
                  <a:srgbClr val="FF0000"/>
                </a:solidFill>
              </a:rPr>
              <a:t>有价值的公立</a:t>
            </a:r>
            <a:r>
              <a:rPr lang="zh-CN" altLang="en-US" sz="2400" dirty="0" smtClean="0">
                <a:solidFill>
                  <a:srgbClr val="FF0000"/>
                </a:solidFill>
              </a:rPr>
              <a:t>大学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5417" y="5013665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2015</a:t>
            </a:r>
            <a:r>
              <a:rPr lang="zh-CN" altLang="en-US" sz="2400" b="1" dirty="0"/>
              <a:t>年的综合排名</a:t>
            </a:r>
          </a:p>
        </p:txBody>
      </p:sp>
      <p:sp>
        <p:nvSpPr>
          <p:cNvPr id="13" name="矩形 12"/>
          <p:cNvSpPr/>
          <p:nvPr/>
        </p:nvSpPr>
        <p:spPr>
          <a:xfrm>
            <a:off x="1041579" y="5485588"/>
            <a:ext cx="518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75</a:t>
            </a:r>
            <a:r>
              <a:rPr lang="zh-CN" altLang="en-US" sz="2400" dirty="0" smtClean="0">
                <a:solidFill>
                  <a:srgbClr val="FF0000"/>
                </a:solidFill>
              </a:rPr>
              <a:t>名   全美，</a:t>
            </a:r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82</a:t>
            </a:r>
            <a:r>
              <a:rPr lang="zh-CN" altLang="en-US" sz="2400" dirty="0" smtClean="0">
                <a:solidFill>
                  <a:srgbClr val="FF0000"/>
                </a:solidFill>
              </a:rPr>
              <a:t>名  世界排名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35083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4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39825"/>
          </a:xfrm>
        </p:spPr>
        <p:txBody>
          <a:bodyPr/>
          <a:lstStyle/>
          <a:p>
            <a:pPr algn="ctr" eaLnBrk="1" hangingPunct="1"/>
            <a:r>
              <a:rPr lang="zh-CN" altLang="en-US" sz="4400" b="1" dirty="0" smtClean="0">
                <a:solidFill>
                  <a:schemeClr val="tx1"/>
                </a:solidFill>
              </a:rPr>
              <a:t>密歇根州立大学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VIPP</a:t>
            </a:r>
            <a:r>
              <a:rPr lang="zh-CN" altLang="en-US" sz="4400" b="1" dirty="0" smtClean="0">
                <a:solidFill>
                  <a:schemeClr val="tx1"/>
                </a:solidFill>
              </a:rPr>
              <a:t>项目</a:t>
            </a:r>
            <a:r>
              <a:rPr lang="en-US" altLang="zh-CN" sz="4400" dirty="0" smtClean="0">
                <a:solidFill>
                  <a:schemeClr val="tx1"/>
                </a:solidFill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</a:rPr>
            </a:br>
            <a:endParaRPr lang="zh-CN" altLang="zh-CN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一、项目介绍</a:t>
            </a: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二、学习内容</a:t>
            </a: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三、学习认证</a:t>
            </a: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四、申请时间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五、住宿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六、费用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2" name="AutoShape 2" descr="http://img2.imgtn.bdimg.com/it/u=1405810849,100228102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4704" y="1412776"/>
            <a:ext cx="7365504" cy="864096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、申请要求</a:t>
            </a:r>
            <a:endParaRPr lang="zh-CN" altLang="en-US" sz="4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7797552" cy="3024336"/>
          </a:xfrm>
        </p:spPr>
        <p:txBody>
          <a:bodyPr/>
          <a:lstStyle/>
          <a:p>
            <a:pPr eaLnBrk="1" hangingPunct="1"/>
            <a:r>
              <a:rPr lang="zh-CN" altLang="en-US" dirty="0"/>
              <a:t>平均绩点最低为</a:t>
            </a:r>
            <a:r>
              <a:rPr lang="en-US" altLang="zh-CN" dirty="0" smtClean="0"/>
              <a:t>2.5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托福分数最低为</a:t>
            </a:r>
            <a:r>
              <a:rPr lang="en-US" altLang="zh-CN" dirty="0" smtClean="0"/>
              <a:t>60</a:t>
            </a:r>
            <a:r>
              <a:rPr lang="zh-CN" altLang="en-US" dirty="0"/>
              <a:t>、大学英语四</a:t>
            </a:r>
            <a:r>
              <a:rPr lang="zh-CN" altLang="en-US" dirty="0" smtClean="0"/>
              <a:t>级或等同</a:t>
            </a:r>
            <a:r>
              <a:rPr lang="zh-CN" altLang="en-US" dirty="0"/>
              <a:t>水平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/>
              <a:t>金融、经济、会计、商业相关</a:t>
            </a:r>
            <a:r>
              <a:rPr lang="zh-CN" altLang="en-US" dirty="0" smtClean="0"/>
              <a:t>专业优先</a:t>
            </a:r>
            <a:endParaRPr lang="en-US" altLang="zh-CN" dirty="0" smtClean="0"/>
          </a:p>
          <a:p>
            <a:pPr eaLnBrk="1" hangingPunct="1">
              <a:defRPr/>
            </a:pPr>
            <a:r>
              <a:rPr lang="zh-CN" altLang="en-US" dirty="0"/>
              <a:t>四年</a:t>
            </a:r>
            <a:r>
              <a:rPr lang="zh-CN" altLang="en-US" dirty="0" smtClean="0"/>
              <a:t>制本科大学生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221128" y="332656"/>
            <a:ext cx="6239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一、项目介绍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332656"/>
            <a:ext cx="6141368" cy="108012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、项目特点</a:t>
            </a:r>
            <a:endParaRPr lang="zh-CN" altLang="zh-CN" sz="40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不仅有机会改善英语沟通技能，而且能提高金融管理方面的知识和经验。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由密歇根州立大学</a:t>
            </a:r>
            <a:r>
              <a:rPr lang="zh-CN" altLang="en-US" dirty="0"/>
              <a:t>专任</a:t>
            </a:r>
            <a:r>
              <a:rPr lang="zh-CN" altLang="en-US" dirty="0" smtClean="0"/>
              <a:t>或聘请教师教授学术课程。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支付额外的费用可以实地考察芝加哥和底特律的金融行业。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与来自美国和其他国家的留学生沟通交流。</a:t>
            </a:r>
            <a:endParaRPr lang="en-US" altLang="zh-CN" dirty="0" smtClean="0"/>
          </a:p>
          <a:p>
            <a:pPr eaLnBrk="1" hangingPunct="1">
              <a:buNone/>
            </a:pPr>
            <a:endParaRPr lang="zh-CN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3888432" cy="1008112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、项目特点</a:t>
            </a:r>
            <a:endParaRPr lang="zh-CN" altLang="zh-CN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在美国密歇根州东兰辛市生活、工作和学习，密歇根州立大学是世界顶尖的研究型大学之一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eaLnBrk="1" hangingPunct="1"/>
            <a:r>
              <a:rPr lang="zh-CN" altLang="en-US" dirty="0"/>
              <a:t>提供</a:t>
            </a:r>
            <a:r>
              <a:rPr lang="zh-CN" altLang="en-US" dirty="0" smtClean="0"/>
              <a:t>包括签证、接机、住宿安排和</a:t>
            </a:r>
            <a:r>
              <a:rPr lang="zh-CN" altLang="en-US" dirty="0"/>
              <a:t>校</a:t>
            </a:r>
            <a:r>
              <a:rPr lang="zh-CN" altLang="en-US" dirty="0" smtClean="0"/>
              <a:t>内相关服务支持。</a:t>
            </a:r>
          </a:p>
          <a:p>
            <a:pPr eaLnBrk="1" hangingPunct="1"/>
            <a:r>
              <a:rPr lang="zh-CN" altLang="en-US" dirty="0" smtClean="0"/>
              <a:t>参与校园学术文化活动、探讨会和系列讲座。</a:t>
            </a:r>
          </a:p>
          <a:p>
            <a:pPr eaLnBrk="1" hangingPunct="1"/>
            <a:r>
              <a:rPr lang="zh-CN" altLang="en-US" dirty="0"/>
              <a:t>提供</a:t>
            </a:r>
            <a:r>
              <a:rPr lang="zh-CN" altLang="en-US" dirty="0" smtClean="0"/>
              <a:t>职业规划建议。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48680"/>
            <a:ext cx="5987008" cy="918939"/>
          </a:xfrm>
        </p:spPr>
        <p:txBody>
          <a:bodyPr/>
          <a:lstStyle/>
          <a:p>
            <a:r>
              <a:rPr lang="zh-CN" altLang="en-US" sz="4400" b="1" dirty="0" smtClean="0"/>
              <a:t>二、学习内容</a:t>
            </a:r>
            <a:endParaRPr lang="zh-CN" altLang="en-US" sz="44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941568" cy="3666629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在三类课程模块中修完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门课程。大部分课程是一个学期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学分。夏季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周课程，秋季半学期的课程通常为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学分。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1027" y="574034"/>
            <a:ext cx="716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Date</a:t>
            </a:r>
            <a:r>
              <a:rPr lang="zh-CN" altLang="en-US" sz="2800" b="1" dirty="0" smtClean="0"/>
              <a:t>：</a:t>
            </a:r>
            <a:r>
              <a:rPr lang="en-US" altLang="zh-CN" sz="2800" b="1" dirty="0" smtClean="0"/>
              <a:t>Jan 9, 2017-July15,2017 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611560" y="1354763"/>
            <a:ext cx="562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门金融专业课程（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学分值</a:t>
            </a:r>
            <a:r>
              <a:rPr lang="zh-CN" altLang="en-US" sz="2400" b="1" dirty="0"/>
              <a:t>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394" y="1988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内容：投资学、金融机构管理、国际财务管理、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</a:t>
            </a:r>
            <a:r>
              <a:rPr lang="zh-CN" altLang="en-US" sz="2400" dirty="0" smtClean="0"/>
              <a:t>公司金融、货币银行学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19283" y="2875002"/>
            <a:ext cx="485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门一般学术研究课程（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学</a:t>
            </a:r>
            <a:r>
              <a:rPr lang="zh-CN" altLang="en-US" sz="2400" b="1" dirty="0"/>
              <a:t>分值）</a:t>
            </a:r>
          </a:p>
        </p:txBody>
      </p:sp>
      <p:sp>
        <p:nvSpPr>
          <p:cNvPr id="7" name="矩形 6"/>
          <p:cNvSpPr/>
          <p:nvPr/>
        </p:nvSpPr>
        <p:spPr>
          <a:xfrm>
            <a:off x="1139246" y="3433002"/>
            <a:ext cx="753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内容：一般研究方法、专业和学术写作，跨文化商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 </a:t>
            </a:r>
            <a:r>
              <a:rPr lang="zh-CN" altLang="en-US" sz="2400" dirty="0" smtClean="0"/>
              <a:t>务交流技能，组织行为，领导力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19891" y="4281511"/>
            <a:ext cx="454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3</a:t>
            </a:r>
            <a:r>
              <a:rPr lang="zh-CN" altLang="en-US" sz="2400" b="1" dirty="0" smtClean="0"/>
              <a:t>门英语和文化课程（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学</a:t>
            </a:r>
            <a:r>
              <a:rPr lang="zh-CN" altLang="en-US" sz="2400" b="1" dirty="0"/>
              <a:t>分值）</a:t>
            </a:r>
          </a:p>
        </p:txBody>
      </p:sp>
      <p:sp>
        <p:nvSpPr>
          <p:cNvPr id="9" name="矩形 8"/>
          <p:cNvSpPr/>
          <p:nvPr/>
        </p:nvSpPr>
        <p:spPr>
          <a:xfrm>
            <a:off x="1259632" y="4815953"/>
            <a:ext cx="7537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内容：发音、成语、交际、美国文化、商务英语、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</a:t>
            </a:r>
            <a:r>
              <a:rPr lang="zh-CN" altLang="en-US" sz="2400" dirty="0" smtClean="0"/>
              <a:t>公共演讲、谈判技巧</a:t>
            </a:r>
            <a:endParaRPr lang="zh-CN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98399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221488" cy="1139825"/>
          </a:xfrm>
        </p:spPr>
        <p:txBody>
          <a:bodyPr/>
          <a:lstStyle/>
          <a:p>
            <a:pPr algn="ctr"/>
            <a:r>
              <a:rPr lang="zh-CN" altLang="en-US" sz="4400" b="1" dirty="0"/>
              <a:t>三、学习认证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00201"/>
            <a:ext cx="8147248" cy="3124944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通过参加</a:t>
            </a:r>
            <a:r>
              <a:rPr lang="en-US" altLang="zh-CN" dirty="0" smtClean="0"/>
              <a:t>VIPP</a:t>
            </a:r>
            <a:r>
              <a:rPr lang="zh-CN" altLang="en-US" dirty="0" smtClean="0"/>
              <a:t>项目修完课程将被授予全球青年专家课程（</a:t>
            </a:r>
            <a:r>
              <a:rPr lang="en-US" altLang="zh-CN" dirty="0" smtClean="0"/>
              <a:t>GYPP</a:t>
            </a:r>
            <a:r>
              <a:rPr lang="zh-CN" altLang="en-US" dirty="0" smtClean="0"/>
              <a:t>）证书。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VIPP</a:t>
            </a:r>
            <a:r>
              <a:rPr lang="zh-CN" altLang="en-US" dirty="0" smtClean="0"/>
              <a:t>项目于</a:t>
            </a:r>
            <a:r>
              <a:rPr lang="en-US" altLang="zh-CN" dirty="0" smtClean="0"/>
              <a:t>1991</a:t>
            </a:r>
            <a:r>
              <a:rPr lang="zh-CN" altLang="en-US" dirty="0" smtClean="0"/>
              <a:t>年成立</a:t>
            </a:r>
            <a:r>
              <a:rPr lang="en-US" altLang="zh-CN" dirty="0" smtClean="0"/>
              <a:t>,</a:t>
            </a:r>
            <a:r>
              <a:rPr lang="zh-CN" altLang="en-US" dirty="0" smtClean="0"/>
              <a:t> 已经培养了来自全球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多个国家</a:t>
            </a:r>
            <a:r>
              <a:rPr lang="en-US" altLang="zh-CN" dirty="0" smtClean="0"/>
              <a:t>4000</a:t>
            </a:r>
            <a:r>
              <a:rPr lang="zh-CN" altLang="en-US" dirty="0" smtClean="0"/>
              <a:t>多名专业人才</a:t>
            </a:r>
            <a:r>
              <a:rPr lang="en-US" altLang="zh-CN" dirty="0" smtClean="0"/>
              <a:t>,</a:t>
            </a:r>
            <a:r>
              <a:rPr lang="zh-CN" altLang="en-US" dirty="0" smtClean="0"/>
              <a:t>是世界</a:t>
            </a:r>
            <a:r>
              <a:rPr lang="zh-CN" altLang="en-US" dirty="0"/>
              <a:t>领先</a:t>
            </a:r>
            <a:r>
              <a:rPr lang="zh-CN" altLang="en-US" dirty="0" smtClean="0"/>
              <a:t>的能提供高层</a:t>
            </a:r>
            <a:r>
              <a:rPr lang="zh-CN" altLang="en-US" dirty="0"/>
              <a:t>管理</a:t>
            </a:r>
            <a:r>
              <a:rPr lang="zh-CN" altLang="en-US" dirty="0" smtClean="0"/>
              <a:t>和</a:t>
            </a:r>
            <a:r>
              <a:rPr lang="zh-CN" altLang="en-US" dirty="0"/>
              <a:t>职业</a:t>
            </a:r>
            <a:r>
              <a:rPr lang="zh-CN" altLang="en-US" dirty="0" smtClean="0"/>
              <a:t>发展的培训项目。 </a:t>
            </a: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 smtClean="0"/>
              <a:t> </a:t>
            </a:r>
          </a:p>
          <a:p>
            <a:pPr eaLnBrk="1" hangingPunct="1"/>
            <a:endParaRPr lang="en-US" alt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78" y="4437112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1297</TotalTime>
  <Words>570</Words>
  <Application>Microsoft Office PowerPoint</Application>
  <PresentationFormat>全屏显示(4:3)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Edge</vt:lpstr>
      <vt:lpstr>PowerPoint 演示文稿</vt:lpstr>
      <vt:lpstr>PowerPoint 演示文稿</vt:lpstr>
      <vt:lpstr>密歇根州立大学VIPP项目 </vt:lpstr>
      <vt:lpstr>1、申请要求</vt:lpstr>
      <vt:lpstr>2、项目特点</vt:lpstr>
      <vt:lpstr>2、项目特点</vt:lpstr>
      <vt:lpstr>二、学习内容</vt:lpstr>
      <vt:lpstr>PowerPoint 演示文稿</vt:lpstr>
      <vt:lpstr>三、学习认证</vt:lpstr>
      <vt:lpstr>四、申请时间</vt:lpstr>
      <vt:lpstr>五、住宿</vt:lpstr>
      <vt:lpstr>六、费用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caibin</cp:lastModifiedBy>
  <cp:revision>118</cp:revision>
  <dcterms:created xsi:type="dcterms:W3CDTF">2011-09-20T00:26:14Z</dcterms:created>
  <dcterms:modified xsi:type="dcterms:W3CDTF">2016-09-14T07:50:15Z</dcterms:modified>
</cp:coreProperties>
</file>