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8" r:id="rId2"/>
    <p:sldId id="294" r:id="rId3"/>
    <p:sldId id="259" r:id="rId4"/>
    <p:sldId id="295" r:id="rId5"/>
    <p:sldId id="260" r:id="rId6"/>
    <p:sldId id="263" r:id="rId7"/>
    <p:sldId id="261" r:id="rId8"/>
    <p:sldId id="264" r:id="rId9"/>
    <p:sldId id="315" r:id="rId10"/>
    <p:sldId id="318" r:id="rId11"/>
    <p:sldId id="265" r:id="rId12"/>
    <p:sldId id="316" r:id="rId13"/>
    <p:sldId id="319" r:id="rId14"/>
    <p:sldId id="268" r:id="rId15"/>
    <p:sldId id="267" r:id="rId16"/>
    <p:sldId id="269" r:id="rId17"/>
    <p:sldId id="293" r:id="rId18"/>
    <p:sldId id="279" r:id="rId19"/>
    <p:sldId id="296" r:id="rId20"/>
    <p:sldId id="298" r:id="rId21"/>
    <p:sldId id="299" r:id="rId22"/>
    <p:sldId id="300" r:id="rId23"/>
    <p:sldId id="278" r:id="rId24"/>
    <p:sldId id="292" r:id="rId25"/>
    <p:sldId id="301" r:id="rId26"/>
    <p:sldId id="317" r:id="rId27"/>
    <p:sldId id="314" r:id="rId28"/>
    <p:sldId id="302" r:id="rId29"/>
    <p:sldId id="303" r:id="rId30"/>
    <p:sldId id="304" r:id="rId31"/>
    <p:sldId id="306" r:id="rId32"/>
    <p:sldId id="307" r:id="rId33"/>
    <p:sldId id="308" r:id="rId34"/>
    <p:sldId id="309" r:id="rId35"/>
    <p:sldId id="312" r:id="rId3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zh-CN"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zh-CN" altLang="en-US"/>
          </a:p>
        </p:txBody>
      </p:sp>
      <p:sp>
        <p:nvSpPr>
          <p:cNvPr id="33794"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33795"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a:t>单击此处编辑母版副标题样式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p:txBody>
          <a:bodyPr/>
          <a:lstStyle>
            <a:lvl1pPr>
              <a:defRPr/>
            </a:lvl1pPr>
          </a:lstStyle>
          <a:p>
            <a:pPr>
              <a:defRPr/>
            </a:pPr>
            <a:fld id="{E333F60F-8FA0-41DC-9A54-73100F800602}"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E3C3911-11FC-4908-B126-5CF3BAA2DE45}"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DCF137D-9532-452E-B8A9-D883C732586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5228459-9FA5-41CE-B44E-AA700AEAA6C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2E20B86-CC3F-4192-BBDC-EB2A1A7F90A1}"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F60490B-3932-4856-95E0-19A36024B902}"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E518EBB-6C1D-48D7-BCB5-D3EC4389E48B}"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E1CA2A64-1212-45C9-BB04-793C304B7731}"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F2272945-091F-4697-875E-630FEBEBA363}"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44571A8-0DB2-485B-B236-C299E9A3493E}"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9D0B34F-7EE4-42E7-8196-ED9270B92576}"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277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zh-CN"/>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zh-CN"/>
          </a:p>
        </p:txBody>
      </p:sp>
      <p:sp>
        <p:nvSpPr>
          <p:cNvPr id="3277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a:defRPr/>
            </a:pPr>
            <a:fld id="{4A389EC1-52C7-4760-8288-4E9568CA9F4F}" type="slidenum">
              <a:rPr lang="en-US" altLang="zh-CN"/>
              <a:pPr>
                <a:defRPr/>
              </a:pPr>
              <a:t>‹#›</a:t>
            </a:fld>
            <a:endParaRPr lang="en-US" altLang="zh-CN"/>
          </a:p>
        </p:txBody>
      </p:sp>
      <p:sp>
        <p:nvSpPr>
          <p:cNvPr id="32775"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zh-CN" altLang="en-US"/>
          </a:p>
        </p:txBody>
      </p:sp>
      <p:sp>
        <p:nvSpPr>
          <p:cNvPr id="32776"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zh-CN" altLang="en-US"/>
          </a:p>
        </p:txBody>
      </p:sp>
    </p:spTree>
  </p:cSld>
  <p:clrMap bg1="lt1" tx1="dk1" bg2="lt2" tx2="dk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mixiegen2016@sina.com"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美国 260"/>
          <p:cNvPicPr>
            <a:picLocks noGrp="1" noChangeAspect="1" noChangeArrowheads="1"/>
          </p:cNvPicPr>
          <p:nvPr>
            <p:ph type="body" idx="1"/>
          </p:nvPr>
        </p:nvPicPr>
        <p:blipFill>
          <a:blip r:embed="rId2" cstate="print"/>
          <a:srcRect/>
          <a:stretch>
            <a:fillRect/>
          </a:stretch>
        </p:blipFill>
        <p:spPr>
          <a:xfrm>
            <a:off x="0" y="2214554"/>
            <a:ext cx="9144000" cy="4643446"/>
          </a:xfrm>
          <a:noFill/>
        </p:spPr>
      </p:pic>
      <p:sp>
        <p:nvSpPr>
          <p:cNvPr id="3075" name="矩形 4"/>
          <p:cNvSpPr>
            <a:spLocks noChangeArrowheads="1"/>
          </p:cNvSpPr>
          <p:nvPr/>
        </p:nvSpPr>
        <p:spPr bwMode="auto">
          <a:xfrm>
            <a:off x="1116013" y="333375"/>
            <a:ext cx="7056437" cy="1938992"/>
          </a:xfrm>
          <a:prstGeom prst="rect">
            <a:avLst/>
          </a:prstGeom>
          <a:noFill/>
          <a:ln w="9525">
            <a:noFill/>
            <a:miter lim="800000"/>
            <a:headEnd/>
            <a:tailEnd/>
          </a:ln>
        </p:spPr>
        <p:txBody>
          <a:bodyPr>
            <a:spAutoFit/>
          </a:bodyPr>
          <a:lstStyle/>
          <a:p>
            <a:r>
              <a:rPr lang="zh-CN" altLang="en-US" sz="7200" dirty="0">
                <a:solidFill>
                  <a:srgbClr val="FF0000"/>
                </a:solidFill>
                <a:latin typeface="华文行楷" pitchFamily="2" charset="-122"/>
                <a:ea typeface="华文行楷" pitchFamily="2" charset="-122"/>
              </a:rPr>
              <a:t>走进美国名校</a:t>
            </a:r>
            <a:endParaRPr lang="en-US" altLang="zh-CN" sz="7200" dirty="0">
              <a:solidFill>
                <a:srgbClr val="FF0000"/>
              </a:solidFill>
              <a:latin typeface="华文行楷" pitchFamily="2" charset="-122"/>
              <a:ea typeface="华文行楷" pitchFamily="2" charset="-122"/>
            </a:endParaRPr>
          </a:p>
          <a:p>
            <a:pPr algn="ctr"/>
            <a:r>
              <a:rPr lang="en-US" altLang="zh-CN" sz="4800" dirty="0" smtClean="0"/>
              <a:t>——</a:t>
            </a:r>
            <a:r>
              <a:rPr lang="zh-CN" altLang="en-US" sz="4800" dirty="0" smtClean="0">
                <a:solidFill>
                  <a:schemeClr val="tx1">
                    <a:lumMod val="95000"/>
                    <a:lumOff val="5000"/>
                  </a:schemeClr>
                </a:solidFill>
              </a:rPr>
              <a:t>密</a:t>
            </a:r>
            <a:r>
              <a:rPr lang="zh-CN" altLang="en-US" sz="4800" dirty="0">
                <a:solidFill>
                  <a:schemeClr val="tx1">
                    <a:lumMod val="95000"/>
                    <a:lumOff val="5000"/>
                  </a:schemeClr>
                </a:solidFill>
              </a:rPr>
              <a:t>歇根大学暑期</a:t>
            </a:r>
            <a:r>
              <a:rPr lang="zh-CN" altLang="en-US" sz="4800" dirty="0" smtClean="0">
                <a:solidFill>
                  <a:schemeClr val="tx1">
                    <a:lumMod val="95000"/>
                    <a:lumOff val="5000"/>
                  </a:schemeClr>
                </a:solidFill>
              </a:rPr>
              <a:t>项目</a:t>
            </a:r>
            <a:endParaRPr lang="zh-CN" altLang="en-US" sz="4800" dirty="0">
              <a:solidFill>
                <a:schemeClr val="tx1">
                  <a:lumMod val="95000"/>
                  <a:lumOff val="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28662" y="928670"/>
            <a:ext cx="7500990" cy="5391749"/>
          </a:xfrm>
          <a:prstGeom prst="rect">
            <a:avLst/>
          </a:prstGeom>
          <a:noFill/>
          <a:ln w="9525">
            <a:noFill/>
            <a:miter lim="800000"/>
            <a:headEnd/>
            <a:tailEnd/>
          </a:ln>
          <a:effectLst/>
        </p:spPr>
      </p:pic>
      <p:sp>
        <p:nvSpPr>
          <p:cNvPr id="5" name="文本框 4"/>
          <p:cNvSpPr txBox="1"/>
          <p:nvPr/>
        </p:nvSpPr>
        <p:spPr>
          <a:xfrm>
            <a:off x="1441932" y="334012"/>
            <a:ext cx="5688632" cy="523220"/>
          </a:xfrm>
          <a:prstGeom prst="rect">
            <a:avLst/>
          </a:prstGeom>
          <a:noFill/>
        </p:spPr>
        <p:txBody>
          <a:bodyPr wrap="square" rtlCol="0">
            <a:spAutoFit/>
          </a:bodyPr>
          <a:lstStyle/>
          <a:p>
            <a:r>
              <a:rPr lang="en-US" altLang="zh-CN" sz="2800" dirty="0" smtClean="0"/>
              <a:t>First Session, June 20-July 15</a:t>
            </a:r>
            <a:endParaRPr lang="zh-CN" alt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zh-CN" altLang="en-US" smtClean="0">
                <a:solidFill>
                  <a:schemeClr val="tx1"/>
                </a:solidFill>
              </a:rPr>
              <a:t>学习内容</a:t>
            </a:r>
          </a:p>
        </p:txBody>
      </p:sp>
      <p:sp>
        <p:nvSpPr>
          <p:cNvPr id="12291" name="Rectangle 3"/>
          <p:cNvSpPr>
            <a:spLocks noGrp="1" noChangeArrowheads="1"/>
          </p:cNvSpPr>
          <p:nvPr>
            <p:ph type="body" idx="1"/>
          </p:nvPr>
        </p:nvSpPr>
        <p:spPr/>
        <p:txBody>
          <a:bodyPr/>
          <a:lstStyle/>
          <a:p>
            <a:pPr eaLnBrk="1" hangingPunct="1"/>
            <a:r>
              <a:rPr lang="zh-CN" altLang="en-US" b="1" dirty="0" smtClean="0"/>
              <a:t>第</a:t>
            </a:r>
            <a:r>
              <a:rPr lang="en-US" altLang="zh-CN" b="1" dirty="0" smtClean="0"/>
              <a:t>II</a:t>
            </a:r>
            <a:r>
              <a:rPr lang="zh-CN" altLang="en-US" b="1" dirty="0" smtClean="0"/>
              <a:t>期：提供中等水平的教学课程</a:t>
            </a:r>
          </a:p>
          <a:p>
            <a:pPr eaLnBrk="1" hangingPunct="1"/>
            <a:r>
              <a:rPr lang="zh-CN" altLang="en-US" dirty="0" smtClean="0">
                <a:latin typeface="楷体_GB2312" pitchFamily="49" charset="-122"/>
                <a:ea typeface="楷体_GB2312" pitchFamily="49" charset="-122"/>
              </a:rPr>
              <a:t>为了学习项目</a:t>
            </a:r>
            <a:r>
              <a:rPr lang="en-US" altLang="zh-CN" dirty="0" smtClean="0">
                <a:latin typeface="楷体_GB2312" pitchFamily="49" charset="-122"/>
                <a:ea typeface="楷体_GB2312" pitchFamily="49" charset="-122"/>
              </a:rPr>
              <a:t>II</a:t>
            </a:r>
            <a:r>
              <a:rPr lang="zh-CN" altLang="en-US" dirty="0" smtClean="0">
                <a:latin typeface="楷体_GB2312" pitchFamily="49" charset="-122"/>
                <a:ea typeface="楷体_GB2312" pitchFamily="49" charset="-122"/>
              </a:rPr>
              <a:t>的课程内容，学员应具备基本的大学代数知识（如</a:t>
            </a:r>
            <a:r>
              <a:rPr lang="en-US" altLang="zh-CN" dirty="0" smtClean="0">
                <a:latin typeface="楷体_GB2312" pitchFamily="49" charset="-122"/>
                <a:ea typeface="楷体_GB2312" pitchFamily="49" charset="-122"/>
              </a:rPr>
              <a:t>ICPSR</a:t>
            </a:r>
            <a:r>
              <a:rPr lang="zh-CN" altLang="en-US" dirty="0" smtClean="0">
                <a:latin typeface="楷体_GB2312" pitchFamily="49" charset="-122"/>
                <a:ea typeface="楷体_GB2312" pitchFamily="49" charset="-122"/>
              </a:rPr>
              <a:t>数学一）和较为扎实的应用统计知识。 </a:t>
            </a:r>
          </a:p>
          <a:p>
            <a:pPr eaLnBrk="1" hangingPunct="1"/>
            <a:r>
              <a:rPr lang="zh-CN" altLang="en-US" dirty="0" smtClean="0">
                <a:latin typeface="楷体_GB2312" pitchFamily="49" charset="-122"/>
                <a:ea typeface="楷体_GB2312" pitchFamily="49" charset="-122"/>
              </a:rPr>
              <a:t>参加第</a:t>
            </a:r>
            <a:r>
              <a:rPr lang="en-US" altLang="zh-CN" dirty="0" smtClean="0">
                <a:latin typeface="楷体_GB2312" pitchFamily="49" charset="-122"/>
                <a:ea typeface="楷体_GB2312" pitchFamily="49" charset="-122"/>
              </a:rPr>
              <a:t>II</a:t>
            </a:r>
            <a:r>
              <a:rPr lang="zh-CN" altLang="en-US" dirty="0" smtClean="0">
                <a:latin typeface="楷体_GB2312" pitchFamily="49" charset="-122"/>
                <a:ea typeface="楷体_GB2312" pitchFamily="49" charset="-122"/>
              </a:rPr>
              <a:t>期课程的学习，学习主要时间用于课堂教学，还有一部分时间在导师的指导和计算机人员的帮助下应用相应的统计软件进行数据分析。</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571472" y="714356"/>
            <a:ext cx="5786478" cy="5957994"/>
          </a:xfrm>
          <a:prstGeom prst="rect">
            <a:avLst/>
          </a:prstGeom>
          <a:noFill/>
          <a:ln w="9525">
            <a:noFill/>
            <a:miter lim="800000"/>
            <a:headEnd/>
            <a:tailEnd/>
          </a:ln>
          <a:effectLst/>
        </p:spPr>
      </p:pic>
      <p:sp>
        <p:nvSpPr>
          <p:cNvPr id="4" name="文本框 3"/>
          <p:cNvSpPr txBox="1"/>
          <p:nvPr/>
        </p:nvSpPr>
        <p:spPr>
          <a:xfrm>
            <a:off x="1441932" y="334012"/>
            <a:ext cx="5688632" cy="523220"/>
          </a:xfrm>
          <a:prstGeom prst="rect">
            <a:avLst/>
          </a:prstGeom>
          <a:noFill/>
        </p:spPr>
        <p:txBody>
          <a:bodyPr wrap="square" rtlCol="0">
            <a:spAutoFit/>
          </a:bodyPr>
          <a:lstStyle/>
          <a:p>
            <a:r>
              <a:rPr lang="en-US" altLang="zh-CN" sz="2800" dirty="0" smtClean="0"/>
              <a:t>Second Session, July 18-Aug 12</a:t>
            </a:r>
            <a:endParaRPr lang="zh-CN" alt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571471" y="1142984"/>
            <a:ext cx="8338391" cy="4786346"/>
          </a:xfrm>
          <a:prstGeom prst="rect">
            <a:avLst/>
          </a:prstGeom>
          <a:noFill/>
          <a:ln w="9525">
            <a:noFill/>
            <a:miter lim="800000"/>
            <a:headEnd/>
            <a:tailEnd/>
          </a:ln>
          <a:effectLst/>
        </p:spPr>
      </p:pic>
      <p:sp>
        <p:nvSpPr>
          <p:cNvPr id="4" name="文本框 3"/>
          <p:cNvSpPr txBox="1"/>
          <p:nvPr/>
        </p:nvSpPr>
        <p:spPr>
          <a:xfrm>
            <a:off x="1441932" y="334012"/>
            <a:ext cx="5688632" cy="523220"/>
          </a:xfrm>
          <a:prstGeom prst="rect">
            <a:avLst/>
          </a:prstGeom>
          <a:noFill/>
        </p:spPr>
        <p:txBody>
          <a:bodyPr wrap="square" rtlCol="0">
            <a:spAutoFit/>
          </a:bodyPr>
          <a:lstStyle/>
          <a:p>
            <a:r>
              <a:rPr lang="en-US" altLang="zh-CN" sz="2800" dirty="0" smtClean="0"/>
              <a:t>Second Session, July 18-Aug 12</a:t>
            </a:r>
            <a:endParaRPr lang="zh-CN" alt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zh-CN" altLang="en-US" smtClean="0">
                <a:solidFill>
                  <a:schemeClr val="tx1"/>
                </a:solidFill>
              </a:rPr>
              <a:t>学习内容</a:t>
            </a:r>
            <a:endParaRPr lang="zh-CN" altLang="zh-CN" smtClean="0"/>
          </a:p>
        </p:txBody>
      </p:sp>
      <p:sp>
        <p:nvSpPr>
          <p:cNvPr id="13315" name="Rectangle 3"/>
          <p:cNvSpPr>
            <a:spLocks noGrp="1" noChangeArrowheads="1"/>
          </p:cNvSpPr>
          <p:nvPr>
            <p:ph type="body" idx="1"/>
          </p:nvPr>
        </p:nvSpPr>
        <p:spPr/>
        <p:txBody>
          <a:bodyPr/>
          <a:lstStyle/>
          <a:p>
            <a:pPr eaLnBrk="1" hangingPunct="1"/>
            <a:r>
              <a:rPr lang="zh-CN" altLang="en-US" b="1" smtClean="0"/>
              <a:t>实例分析课程</a:t>
            </a:r>
            <a:r>
              <a:rPr lang="zh-CN" altLang="en-US" smtClean="0"/>
              <a:t> </a:t>
            </a:r>
          </a:p>
          <a:p>
            <a:pPr eaLnBrk="1" hangingPunct="1"/>
            <a:r>
              <a:rPr lang="zh-CN" altLang="en-US" smtClean="0"/>
              <a:t>主要是以讲座的形式呈现给学生</a:t>
            </a:r>
          </a:p>
          <a:p>
            <a:pPr eaLnBrk="1" hangingPunct="1"/>
            <a:r>
              <a:rPr lang="zh-CN" altLang="en-US" smtClean="0"/>
              <a:t>实例分析的教学重点是将定量的分析方法应用到具体的实际领域中，而不是只学习新的统计和数学技术。</a:t>
            </a:r>
          </a:p>
          <a:p>
            <a:pPr eaLnBrk="1" hangingPunct="1"/>
            <a:r>
              <a:rPr lang="zh-CN" altLang="en-US" smtClean="0"/>
              <a:t>建议学员每期参加</a:t>
            </a:r>
            <a:r>
              <a:rPr lang="en-US" altLang="zh-CN" smtClean="0"/>
              <a:t>2-3</a:t>
            </a:r>
            <a:r>
              <a:rPr lang="zh-CN" altLang="en-US" smtClean="0"/>
              <a:t>门课程的学习。</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r>
              <a:rPr lang="zh-CN" altLang="en-US" smtClean="0">
                <a:solidFill>
                  <a:schemeClr val="tx1"/>
                </a:solidFill>
              </a:rPr>
              <a:t>学习认证</a:t>
            </a:r>
          </a:p>
        </p:txBody>
      </p:sp>
      <p:sp>
        <p:nvSpPr>
          <p:cNvPr id="14339" name="Rectangle 3"/>
          <p:cNvSpPr>
            <a:spLocks noGrp="1" noChangeArrowheads="1"/>
          </p:cNvSpPr>
          <p:nvPr>
            <p:ph type="body" idx="1"/>
          </p:nvPr>
        </p:nvSpPr>
        <p:spPr/>
        <p:txBody>
          <a:bodyPr/>
          <a:lstStyle/>
          <a:p>
            <a:pPr eaLnBrk="1" hangingPunct="1"/>
            <a:r>
              <a:rPr lang="zh-CN" altLang="en-US" smtClean="0"/>
              <a:t>所有</a:t>
            </a:r>
            <a:r>
              <a:rPr lang="en-US" altLang="zh-CN" smtClean="0"/>
              <a:t>ICPSR</a:t>
            </a:r>
            <a:r>
              <a:rPr lang="zh-CN" altLang="en-US" smtClean="0"/>
              <a:t>暑期课程的学员将获得相当于</a:t>
            </a:r>
            <a:r>
              <a:rPr lang="en-US" altLang="zh-CN" smtClean="0"/>
              <a:t>4</a:t>
            </a:r>
            <a:r>
              <a:rPr lang="zh-CN" altLang="en-US" smtClean="0"/>
              <a:t>个星期的会议认证或参加某项学习课程的认证。</a:t>
            </a:r>
            <a:endParaRPr lang="en-US" altLang="zh-CN" smtClean="0"/>
          </a:p>
          <a:p>
            <a:pPr eaLnBrk="1" hangingPunct="1"/>
            <a:r>
              <a:rPr lang="zh-CN" altLang="en-US" sz="3200" smtClean="0"/>
              <a:t>非密歇根大学的学生参加暑期培训的同学，能得到密歇根大学以“项目学者”身份的学习认证。</a:t>
            </a:r>
            <a:endParaRPr lang="en-US" altLang="zh-CN" sz="3200" smtClean="0"/>
          </a:p>
          <a:p>
            <a:pPr eaLnBrk="1" hangingPunct="1">
              <a:buFont typeface="Wingdings" pitchFamily="2" charset="2"/>
              <a:buNone/>
            </a:pPr>
            <a:r>
              <a:rPr lang="zh-CN" altLang="en-US" smtClean="0"/>
              <a:t> </a:t>
            </a:r>
          </a:p>
          <a:p>
            <a:pPr eaLnBrk="1" hangingPunct="1"/>
            <a:endParaRPr lang="en-US" altLang="zh-CN"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r>
              <a:rPr lang="zh-CN" altLang="en-US" smtClean="0">
                <a:solidFill>
                  <a:schemeClr val="tx1"/>
                </a:solidFill>
              </a:rPr>
              <a:t>学习认证</a:t>
            </a:r>
            <a:endParaRPr lang="zh-CN" altLang="zh-CN" smtClean="0"/>
          </a:p>
        </p:txBody>
      </p:sp>
      <p:sp>
        <p:nvSpPr>
          <p:cNvPr id="15363" name="Rectangle 3"/>
          <p:cNvSpPr>
            <a:spLocks noGrp="1" noChangeArrowheads="1"/>
          </p:cNvSpPr>
          <p:nvPr>
            <p:ph type="body" idx="1"/>
          </p:nvPr>
        </p:nvSpPr>
        <p:spPr/>
        <p:txBody>
          <a:bodyPr/>
          <a:lstStyle/>
          <a:p>
            <a:pPr eaLnBrk="1" hangingPunct="1"/>
            <a:r>
              <a:rPr lang="zh-CN" altLang="en-US" sz="2800" smtClean="0"/>
              <a:t>如果参与者已经申请了相关课程，并且完成了申请课程的要求，包括导师签发的认证信。</a:t>
            </a:r>
          </a:p>
          <a:p>
            <a:pPr eaLnBrk="1" hangingPunct="1"/>
            <a:r>
              <a:rPr lang="zh-CN" altLang="en-US" sz="2800" smtClean="0"/>
              <a:t>参加者可获得参与课程的成绩单。</a:t>
            </a:r>
          </a:p>
          <a:p>
            <a:pPr eaLnBrk="1" hangingPunct="1"/>
            <a:r>
              <a:rPr lang="zh-CN" altLang="en-US" sz="2800" smtClean="0"/>
              <a:t>如果参与者申请了相关课程，但是没有完成申请课程的要求（既没有完成每次的作业），那么只能得到参加培训的认证，而没有成绩单。</a:t>
            </a:r>
          </a:p>
          <a:p>
            <a:pPr eaLnBrk="1" hangingPunct="1"/>
            <a:endParaRPr lang="zh-CN" altLang="en-US"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pPr algn="ctr"/>
            <a:r>
              <a:rPr lang="zh-CN" altLang="en-US" smtClean="0"/>
              <a:t>学习时间</a:t>
            </a:r>
          </a:p>
        </p:txBody>
      </p:sp>
      <p:sp>
        <p:nvSpPr>
          <p:cNvPr id="16387" name="内容占位符 2"/>
          <p:cNvSpPr>
            <a:spLocks noGrp="1"/>
          </p:cNvSpPr>
          <p:nvPr>
            <p:ph idx="1"/>
          </p:nvPr>
        </p:nvSpPr>
        <p:spPr/>
        <p:txBody>
          <a:bodyPr/>
          <a:lstStyle/>
          <a:p>
            <a:r>
              <a:rPr lang="zh-CN" altLang="en-US" dirty="0" smtClean="0"/>
              <a:t>第一期：</a:t>
            </a:r>
            <a:r>
              <a:rPr lang="en-US" altLang="zh-CN" dirty="0" smtClean="0"/>
              <a:t>2016</a:t>
            </a:r>
            <a:r>
              <a:rPr lang="zh-CN" altLang="en-US" dirty="0" smtClean="0"/>
              <a:t>年</a:t>
            </a:r>
            <a:r>
              <a:rPr lang="en-US" altLang="zh-CN" dirty="0" smtClean="0"/>
              <a:t>6</a:t>
            </a:r>
            <a:r>
              <a:rPr lang="zh-CN" altLang="en-US" dirty="0" smtClean="0"/>
              <a:t>月</a:t>
            </a:r>
            <a:r>
              <a:rPr lang="en-US" altLang="zh-CN" dirty="0" smtClean="0"/>
              <a:t>20——7</a:t>
            </a:r>
            <a:r>
              <a:rPr lang="zh-CN" altLang="en-US" dirty="0" smtClean="0"/>
              <a:t>月</a:t>
            </a:r>
            <a:r>
              <a:rPr lang="en-US" altLang="zh-CN" dirty="0" smtClean="0"/>
              <a:t>15</a:t>
            </a:r>
          </a:p>
          <a:p>
            <a:r>
              <a:rPr lang="zh-CN" altLang="en-US" dirty="0" smtClean="0"/>
              <a:t>第二期：</a:t>
            </a:r>
            <a:r>
              <a:rPr lang="en-US" altLang="zh-CN" dirty="0" smtClean="0"/>
              <a:t>2016</a:t>
            </a:r>
            <a:r>
              <a:rPr lang="zh-CN" altLang="en-US" dirty="0" smtClean="0"/>
              <a:t>年</a:t>
            </a:r>
            <a:r>
              <a:rPr lang="en-US" altLang="zh-CN" dirty="0" smtClean="0"/>
              <a:t>7</a:t>
            </a:r>
            <a:r>
              <a:rPr lang="zh-CN" altLang="en-US" dirty="0" smtClean="0"/>
              <a:t>月</a:t>
            </a:r>
            <a:r>
              <a:rPr lang="en-US" altLang="zh-CN" dirty="0" smtClean="0"/>
              <a:t>18——8</a:t>
            </a:r>
            <a:r>
              <a:rPr lang="zh-CN" altLang="en-US" dirty="0" smtClean="0"/>
              <a:t>月</a:t>
            </a:r>
            <a:r>
              <a:rPr lang="en-US" altLang="zh-CN" dirty="0" smtClean="0"/>
              <a:t>12</a:t>
            </a:r>
          </a:p>
          <a:p>
            <a:endParaRPr lang="en-US" altLang="zh-CN" dirty="0" smtClean="0"/>
          </a:p>
          <a:p>
            <a:r>
              <a:rPr lang="zh-CN" altLang="en-US" dirty="0" smtClean="0"/>
              <a:t>但是，我们学校本科二、三年级的同学将要在</a:t>
            </a:r>
            <a:r>
              <a:rPr lang="en-US" altLang="zh-CN" dirty="0" smtClean="0"/>
              <a:t>6</a:t>
            </a:r>
            <a:r>
              <a:rPr lang="zh-CN" altLang="en-US" dirty="0" smtClean="0"/>
              <a:t>月</a:t>
            </a:r>
            <a:r>
              <a:rPr lang="en-US" altLang="zh-CN" dirty="0" smtClean="0"/>
              <a:t>20-24</a:t>
            </a:r>
            <a:r>
              <a:rPr lang="zh-CN" altLang="en-US" dirty="0" smtClean="0"/>
              <a:t>日期间参加期末考试，所以建议参加第二期。</a:t>
            </a:r>
            <a:endParaRPr lang="en-US" altLang="zh-CN" dirty="0" smtClean="0"/>
          </a:p>
          <a:p>
            <a:r>
              <a:rPr lang="zh-CN" altLang="en-US" dirty="0" smtClean="0"/>
              <a:t>如果非常想去第一期的同学，只能晚去一个星期。</a:t>
            </a:r>
            <a:endParaRPr lang="en-US" altLang="zh-CN" dirty="0" smtClean="0"/>
          </a:p>
          <a:p>
            <a:endParaRPr lang="en-US" altLang="zh-CN" dirty="0" smtClean="0"/>
          </a:p>
          <a:p>
            <a:pPr>
              <a:buFont typeface="Wingdings" pitchFamily="2" charset="2"/>
              <a:buNone/>
            </a:pPr>
            <a:endParaRPr lang="zh-CN" altLang="en-US"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zh-CN" altLang="en-US" smtClean="0"/>
              <a:t>交通</a:t>
            </a:r>
          </a:p>
        </p:txBody>
      </p:sp>
      <p:sp>
        <p:nvSpPr>
          <p:cNvPr id="17411" name="Rectangle 3"/>
          <p:cNvSpPr>
            <a:spLocks noGrp="1" noChangeArrowheads="1"/>
          </p:cNvSpPr>
          <p:nvPr>
            <p:ph type="body" idx="1"/>
          </p:nvPr>
        </p:nvSpPr>
        <p:spPr/>
        <p:txBody>
          <a:bodyPr/>
          <a:lstStyle/>
          <a:p>
            <a:pPr eaLnBrk="1" hangingPunct="1"/>
            <a:r>
              <a:rPr lang="zh-CN" altLang="en-US" dirty="0" smtClean="0"/>
              <a:t>密歇根大学有学校的班车，免费</a:t>
            </a:r>
          </a:p>
          <a:p>
            <a:pPr eaLnBrk="1" hangingPunct="1"/>
            <a:r>
              <a:rPr lang="zh-CN" altLang="en-US" dirty="0" smtClean="0"/>
              <a:t>学校里还有</a:t>
            </a:r>
            <a:r>
              <a:rPr lang="en-US" altLang="zh-CN" dirty="0" smtClean="0"/>
              <a:t>Bus</a:t>
            </a:r>
            <a:r>
              <a:rPr lang="zh-CN" altLang="en-US" dirty="0" smtClean="0"/>
              <a:t>，可以到附近的大超市、沃尔玛特和</a:t>
            </a:r>
            <a:r>
              <a:rPr lang="en-US" altLang="zh-CN" dirty="0" smtClean="0"/>
              <a:t>Mall</a:t>
            </a:r>
            <a:r>
              <a:rPr lang="zh-CN" altLang="en-US" dirty="0" smtClean="0"/>
              <a:t>。</a:t>
            </a:r>
            <a:endParaRPr lang="en-US" altLang="zh-CN"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p:txBody>
          <a:bodyPr/>
          <a:lstStyle/>
          <a:p>
            <a:r>
              <a:rPr lang="zh-CN" altLang="en-US" smtClean="0"/>
              <a:t>住宿</a:t>
            </a:r>
          </a:p>
        </p:txBody>
      </p:sp>
      <p:sp>
        <p:nvSpPr>
          <p:cNvPr id="18435" name="内容占位符 2"/>
          <p:cNvSpPr>
            <a:spLocks noGrp="1"/>
          </p:cNvSpPr>
          <p:nvPr>
            <p:ph idx="1"/>
          </p:nvPr>
        </p:nvSpPr>
        <p:spPr/>
        <p:txBody>
          <a:bodyPr/>
          <a:lstStyle/>
          <a:p>
            <a:r>
              <a:rPr lang="zh-CN" altLang="en-US" smtClean="0"/>
              <a:t>住宿：</a:t>
            </a:r>
          </a:p>
          <a:p>
            <a:r>
              <a:rPr lang="zh-CN" altLang="en-US" smtClean="0"/>
              <a:t>可能是公寓</a:t>
            </a:r>
          </a:p>
          <a:p>
            <a:r>
              <a:rPr lang="zh-CN" altLang="en-US" smtClean="0"/>
              <a:t>也可能是别墅</a:t>
            </a:r>
          </a:p>
          <a:p>
            <a:r>
              <a:rPr lang="zh-CN" altLang="en-US" smtClean="0"/>
              <a:t>（许多人住在</a:t>
            </a:r>
          </a:p>
          <a:p>
            <a:r>
              <a:rPr lang="zh-CN" altLang="en-US" smtClean="0"/>
              <a:t>一个大</a:t>
            </a:r>
            <a:r>
              <a:rPr lang="en-US" altLang="zh-CN" smtClean="0"/>
              <a:t>house</a:t>
            </a:r>
          </a:p>
          <a:p>
            <a:r>
              <a:rPr lang="zh-CN" altLang="en-US" smtClean="0"/>
              <a:t>里）</a:t>
            </a:r>
          </a:p>
          <a:p>
            <a:endParaRPr lang="zh-CN" altLang="en-US" smtClean="0"/>
          </a:p>
        </p:txBody>
      </p:sp>
      <p:pic>
        <p:nvPicPr>
          <p:cNvPr id="18436" name="Picture 4" descr="美国 008"/>
          <p:cNvPicPr>
            <a:picLocks noChangeAspect="1" noChangeArrowheads="1"/>
          </p:cNvPicPr>
          <p:nvPr/>
        </p:nvPicPr>
        <p:blipFill>
          <a:blip r:embed="rId2" cstate="print"/>
          <a:srcRect/>
          <a:stretch>
            <a:fillRect/>
          </a:stretch>
        </p:blipFill>
        <p:spPr bwMode="auto">
          <a:xfrm>
            <a:off x="3214688" y="1000125"/>
            <a:ext cx="5651500" cy="48958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p:txBody>
          <a:bodyPr/>
          <a:lstStyle/>
          <a:p>
            <a:r>
              <a:rPr lang="en-US" altLang="zh-CN" sz="3200" b="1" dirty="0" smtClean="0">
                <a:solidFill>
                  <a:schemeClr val="tx1"/>
                </a:solidFill>
              </a:rPr>
              <a:t>University  of Michigan——Ann Arbor</a:t>
            </a:r>
            <a:r>
              <a:rPr lang="en-US" altLang="zh-CN" dirty="0" smtClean="0"/>
              <a:t/>
            </a:r>
            <a:br>
              <a:rPr lang="en-US" altLang="zh-CN" dirty="0" smtClean="0"/>
            </a:br>
            <a:r>
              <a:rPr lang="zh-CN" altLang="en-US" sz="2800" b="1" dirty="0" smtClean="0">
                <a:solidFill>
                  <a:schemeClr val="tx1"/>
                </a:solidFill>
              </a:rPr>
              <a:t>美国公立学校的常青藤</a:t>
            </a:r>
            <a:r>
              <a:rPr lang="en-US" altLang="zh-CN" sz="2800" dirty="0" smtClean="0"/>
              <a:t/>
            </a:r>
            <a:br>
              <a:rPr lang="en-US" altLang="zh-CN" sz="2800" dirty="0" smtClean="0"/>
            </a:br>
            <a:r>
              <a:rPr lang="en-US" altLang="zh-CN" sz="2800" dirty="0" smtClean="0"/>
              <a:t/>
            </a:r>
            <a:br>
              <a:rPr lang="en-US" altLang="zh-CN" sz="2800" dirty="0" smtClean="0"/>
            </a:br>
            <a:r>
              <a:rPr lang="zh-CN" sz="2400" b="1" dirty="0" smtClean="0">
                <a:solidFill>
                  <a:schemeClr val="tx1"/>
                </a:solidFill>
              </a:rPr>
              <a:t>高等教育研究机构</a:t>
            </a:r>
            <a:r>
              <a:rPr lang="en-US" altLang="zh-CN" sz="2400" b="1" dirty="0" smtClean="0">
                <a:solidFill>
                  <a:schemeClr val="tx1"/>
                </a:solidFill>
              </a:rPr>
              <a:t>QS</a:t>
            </a:r>
            <a:r>
              <a:rPr lang="zh-CN" sz="2400" b="1" dirty="0" smtClean="0">
                <a:solidFill>
                  <a:schemeClr val="tx1"/>
                </a:solidFill>
              </a:rPr>
              <a:t>公司近期发布</a:t>
            </a:r>
            <a:r>
              <a:rPr lang="en-US" altLang="zh-CN" sz="2400" b="1" dirty="0" smtClean="0">
                <a:solidFill>
                  <a:schemeClr val="tx1"/>
                </a:solidFill>
              </a:rPr>
              <a:t>2011</a:t>
            </a:r>
            <a:r>
              <a:rPr lang="zh-CN" sz="2400" b="1" dirty="0" smtClean="0">
                <a:solidFill>
                  <a:schemeClr val="tx1"/>
                </a:solidFill>
              </a:rPr>
              <a:t>世界大学排名前</a:t>
            </a:r>
            <a:r>
              <a:rPr lang="en-US" altLang="zh-CN" sz="2400" b="1" dirty="0" smtClean="0">
                <a:solidFill>
                  <a:schemeClr val="tx1"/>
                </a:solidFill>
              </a:rPr>
              <a:t>100</a:t>
            </a:r>
            <a:r>
              <a:rPr lang="zh-CN" sz="2400" b="1" dirty="0" smtClean="0">
                <a:solidFill>
                  <a:schemeClr val="tx1"/>
                </a:solidFill>
              </a:rPr>
              <a:t>的学校</a:t>
            </a:r>
            <a:r>
              <a:rPr lang="en-US" altLang="zh-CN" sz="2400" dirty="0" smtClean="0">
                <a:solidFill>
                  <a:schemeClr val="tx1"/>
                </a:solidFill>
              </a:rPr>
              <a:t/>
            </a:r>
            <a:br>
              <a:rPr lang="en-US" altLang="zh-CN" sz="2400" dirty="0" smtClean="0">
                <a:solidFill>
                  <a:schemeClr val="tx1"/>
                </a:solidFill>
              </a:rPr>
            </a:br>
            <a:r>
              <a:rPr lang="zh-CN" altLang="en-US" sz="2400" b="1" dirty="0" smtClean="0">
                <a:solidFill>
                  <a:srgbClr val="FF0000"/>
                </a:solidFill>
              </a:rPr>
              <a:t>第</a:t>
            </a:r>
            <a:r>
              <a:rPr lang="en-US" altLang="zh-CN" sz="2400" b="1" dirty="0" smtClean="0">
                <a:solidFill>
                  <a:srgbClr val="FF0000"/>
                </a:solidFill>
              </a:rPr>
              <a:t>14</a:t>
            </a:r>
            <a:r>
              <a:rPr lang="zh-CN" altLang="en-US" sz="2400" b="1" dirty="0" smtClean="0">
                <a:solidFill>
                  <a:srgbClr val="FF0000"/>
                </a:solidFill>
              </a:rPr>
              <a:t>名，</a:t>
            </a:r>
            <a:r>
              <a:rPr lang="en-US" sz="2400" b="1" dirty="0" err="1" smtClean="0">
                <a:solidFill>
                  <a:srgbClr val="FF0000"/>
                </a:solidFill>
              </a:rPr>
              <a:t>密歇根大学</a:t>
            </a:r>
            <a:r>
              <a:rPr lang="en-US" sz="2400" b="1" dirty="0" smtClean="0">
                <a:solidFill>
                  <a:srgbClr val="FF0000"/>
                </a:solidFill>
              </a:rPr>
              <a:t>  </a:t>
            </a:r>
            <a:r>
              <a:rPr lang="en-US" altLang="zh-CN" sz="2400" b="1" dirty="0" smtClean="0">
                <a:solidFill>
                  <a:srgbClr val="FF0000"/>
                </a:solidFill>
              </a:rPr>
              <a:t>University of Michigan</a:t>
            </a:r>
            <a:r>
              <a:rPr lang="zh-CN" altLang="zh-CN" sz="2400" dirty="0" smtClean="0">
                <a:solidFill>
                  <a:schemeClr val="tx1"/>
                </a:solidFill>
              </a:rPr>
              <a:t/>
            </a:r>
            <a:br>
              <a:rPr lang="zh-CN" altLang="zh-CN" sz="2400" dirty="0" smtClean="0">
                <a:solidFill>
                  <a:schemeClr val="tx1"/>
                </a:solidFill>
              </a:rPr>
            </a:br>
            <a:r>
              <a:rPr lang="en-US" altLang="zh-CN" sz="2400" dirty="0" smtClean="0">
                <a:solidFill>
                  <a:schemeClr val="tx1"/>
                </a:solidFill>
              </a:rPr>
              <a:t/>
            </a:r>
            <a:br>
              <a:rPr lang="en-US" altLang="zh-CN" sz="2400" dirty="0" smtClean="0">
                <a:solidFill>
                  <a:schemeClr val="tx1"/>
                </a:solidFill>
              </a:rPr>
            </a:br>
            <a:r>
              <a:rPr lang="zh-CN" sz="2400" b="1" dirty="0" smtClean="0">
                <a:solidFill>
                  <a:schemeClr val="tx1"/>
                </a:solidFill>
              </a:rPr>
              <a:t>英国</a:t>
            </a:r>
            <a:r>
              <a:rPr lang="zh-CN" altLang="zh-CN" sz="2400" b="1" dirty="0" smtClean="0">
                <a:solidFill>
                  <a:schemeClr val="tx1"/>
                </a:solidFill>
              </a:rPr>
              <a:t>《</a:t>
            </a:r>
            <a:r>
              <a:rPr lang="zh-CN" sz="2400" b="1" dirty="0" smtClean="0">
                <a:solidFill>
                  <a:schemeClr val="tx1"/>
                </a:solidFill>
              </a:rPr>
              <a:t>泰晤士报高等教育副刊</a:t>
            </a:r>
            <a:r>
              <a:rPr lang="zh-CN" altLang="zh-CN" sz="2400" b="1" dirty="0" smtClean="0">
                <a:solidFill>
                  <a:schemeClr val="tx1"/>
                </a:solidFill>
              </a:rPr>
              <a:t>》</a:t>
            </a:r>
            <a:r>
              <a:rPr lang="zh-CN" sz="2400" b="1" dirty="0" smtClean="0">
                <a:solidFill>
                  <a:schemeClr val="tx1"/>
                </a:solidFill>
              </a:rPr>
              <a:t>发布</a:t>
            </a:r>
            <a:r>
              <a:rPr lang="en-US" altLang="zh-CN" sz="2400" b="1" dirty="0" smtClean="0">
                <a:solidFill>
                  <a:schemeClr val="tx1"/>
                </a:solidFill>
              </a:rPr>
              <a:t>2011-2012</a:t>
            </a:r>
            <a:r>
              <a:rPr lang="zh-CN" sz="2400" b="1" dirty="0" smtClean="0">
                <a:solidFill>
                  <a:schemeClr val="tx1"/>
                </a:solidFill>
              </a:rPr>
              <a:t>世界大学排名</a:t>
            </a:r>
            <a:r>
              <a:rPr lang="en-US" altLang="zh-CN" sz="2400" dirty="0" smtClean="0">
                <a:solidFill>
                  <a:schemeClr val="tx1"/>
                </a:solidFill>
              </a:rPr>
              <a:t/>
            </a:r>
            <a:br>
              <a:rPr lang="en-US" altLang="zh-CN" sz="2400" dirty="0" smtClean="0">
                <a:solidFill>
                  <a:schemeClr val="tx1"/>
                </a:solidFill>
              </a:rPr>
            </a:br>
            <a:r>
              <a:rPr lang="zh-CN" altLang="en-US" sz="2400" b="1" dirty="0" smtClean="0">
                <a:solidFill>
                  <a:srgbClr val="FF0000"/>
                </a:solidFill>
              </a:rPr>
              <a:t>第</a:t>
            </a:r>
            <a:r>
              <a:rPr lang="en-US" altLang="zh-CN" sz="2400" b="1" dirty="0" smtClean="0">
                <a:solidFill>
                  <a:srgbClr val="FF0000"/>
                </a:solidFill>
              </a:rPr>
              <a:t>18</a:t>
            </a:r>
            <a:r>
              <a:rPr lang="zh-CN" altLang="en-US" sz="2400" b="1" dirty="0" smtClean="0">
                <a:solidFill>
                  <a:srgbClr val="FF0000"/>
                </a:solidFill>
              </a:rPr>
              <a:t>名，  </a:t>
            </a:r>
            <a:r>
              <a:rPr lang="en-US" altLang="zh-CN" sz="2400" b="1" dirty="0" smtClean="0">
                <a:solidFill>
                  <a:srgbClr val="FF0000"/>
                </a:solidFill>
              </a:rPr>
              <a:t>University of Michigan</a:t>
            </a:r>
            <a:r>
              <a:rPr lang="en-US" altLang="zh-CN" sz="2400" dirty="0" smtClean="0">
                <a:solidFill>
                  <a:schemeClr val="tx1"/>
                </a:solidFill>
              </a:rPr>
              <a:t> </a:t>
            </a:r>
            <a:br>
              <a:rPr lang="en-US" altLang="zh-CN" sz="2400" dirty="0" smtClean="0">
                <a:solidFill>
                  <a:schemeClr val="tx1"/>
                </a:solidFill>
              </a:rPr>
            </a:br>
            <a:r>
              <a:rPr lang="en-US" altLang="zh-CN" sz="2400" dirty="0" smtClean="0">
                <a:solidFill>
                  <a:schemeClr val="tx1"/>
                </a:solidFill>
              </a:rPr>
              <a:t/>
            </a:r>
            <a:br>
              <a:rPr lang="en-US" altLang="zh-CN" sz="2400" dirty="0" smtClean="0">
                <a:solidFill>
                  <a:schemeClr val="tx1"/>
                </a:solidFill>
              </a:rPr>
            </a:br>
            <a:r>
              <a:rPr lang="en-US" altLang="zh-CN" sz="2400" b="1" dirty="0" smtClean="0">
                <a:solidFill>
                  <a:schemeClr val="tx1"/>
                </a:solidFill>
              </a:rPr>
              <a:t>2014</a:t>
            </a:r>
            <a:r>
              <a:rPr lang="zh-CN" altLang="en-US" sz="2400" b="1" dirty="0" smtClean="0">
                <a:solidFill>
                  <a:schemeClr val="tx1"/>
                </a:solidFill>
              </a:rPr>
              <a:t>年</a:t>
            </a:r>
            <a:r>
              <a:rPr lang="en-US" altLang="zh-CN" sz="2400" b="1" dirty="0" smtClean="0">
                <a:solidFill>
                  <a:schemeClr val="tx1"/>
                </a:solidFill>
              </a:rPr>
              <a:t>NEWS</a:t>
            </a:r>
            <a:r>
              <a:rPr lang="zh-CN" altLang="en-US" sz="2400" b="1" dirty="0" smtClean="0">
                <a:solidFill>
                  <a:schemeClr val="tx1"/>
                </a:solidFill>
              </a:rPr>
              <a:t>美国大学排名</a:t>
            </a:r>
            <a:r>
              <a:rPr lang="en-US" altLang="zh-CN" sz="2400" dirty="0" smtClean="0">
                <a:solidFill>
                  <a:schemeClr val="tx1"/>
                </a:solidFill>
              </a:rPr>
              <a:t/>
            </a:r>
            <a:br>
              <a:rPr lang="en-US" altLang="zh-CN" sz="2400" dirty="0" smtClean="0">
                <a:solidFill>
                  <a:schemeClr val="tx1"/>
                </a:solidFill>
              </a:rPr>
            </a:br>
            <a:r>
              <a:rPr lang="zh-CN" altLang="en-US" sz="2400" b="1" dirty="0" smtClean="0">
                <a:solidFill>
                  <a:srgbClr val="FF0000"/>
                </a:solidFill>
              </a:rPr>
              <a:t>第</a:t>
            </a:r>
            <a:r>
              <a:rPr lang="en-US" altLang="zh-CN" sz="2400" b="1" dirty="0" smtClean="0">
                <a:solidFill>
                  <a:srgbClr val="FF0000"/>
                </a:solidFill>
              </a:rPr>
              <a:t>28</a:t>
            </a:r>
            <a:r>
              <a:rPr lang="zh-CN" altLang="en-US" sz="2400" b="1" dirty="0" smtClean="0">
                <a:solidFill>
                  <a:srgbClr val="FF0000"/>
                </a:solidFill>
              </a:rPr>
              <a:t>名，</a:t>
            </a:r>
            <a:r>
              <a:rPr lang="en-US" sz="2400" b="1" dirty="0" smtClean="0">
                <a:solidFill>
                  <a:srgbClr val="FF0000"/>
                </a:solidFill>
              </a:rPr>
              <a:t>University of Michigan- Ann Arbor</a:t>
            </a:r>
            <a:r>
              <a:rPr lang="en-US" sz="2400" b="1" dirty="0" smtClean="0">
                <a:solidFill>
                  <a:schemeClr val="tx1"/>
                </a:solidFill>
              </a:rPr>
              <a:t/>
            </a:r>
            <a:br>
              <a:rPr lang="en-US" sz="2400" b="1" dirty="0" smtClean="0">
                <a:solidFill>
                  <a:schemeClr val="tx1"/>
                </a:solidFill>
              </a:rPr>
            </a:br>
            <a:r>
              <a:rPr lang="en-US" sz="2400" b="1" dirty="0" smtClean="0">
                <a:solidFill>
                  <a:schemeClr val="tx1"/>
                </a:solidFill>
              </a:rPr>
              <a:t/>
            </a:r>
            <a:br>
              <a:rPr lang="en-US" sz="2400" b="1" dirty="0" smtClean="0">
                <a:solidFill>
                  <a:schemeClr val="tx1"/>
                </a:solidFill>
              </a:rPr>
            </a:br>
            <a:r>
              <a:rPr lang="en-US" sz="2400" b="1" dirty="0" smtClean="0">
                <a:solidFill>
                  <a:schemeClr val="tx1"/>
                </a:solidFill>
              </a:rPr>
              <a:t>2014</a:t>
            </a:r>
            <a:r>
              <a:rPr lang="zh-CN" altLang="en-US" sz="2400" b="1" dirty="0" smtClean="0">
                <a:solidFill>
                  <a:schemeClr val="tx1"/>
                </a:solidFill>
              </a:rPr>
              <a:t>年福布斯美国大学排名</a:t>
            </a:r>
            <a:r>
              <a:rPr lang="en-US" altLang="zh-CN" sz="2400" b="1" dirty="0" smtClean="0">
                <a:solidFill>
                  <a:schemeClr val="tx1"/>
                </a:solidFill>
              </a:rPr>
              <a:t/>
            </a:r>
            <a:br>
              <a:rPr lang="en-US" altLang="zh-CN" sz="2400" b="1" dirty="0" smtClean="0">
                <a:solidFill>
                  <a:schemeClr val="tx1"/>
                </a:solidFill>
              </a:rPr>
            </a:br>
            <a:r>
              <a:rPr lang="zh-CN" altLang="en-US" sz="2400" b="1" dirty="0" smtClean="0">
                <a:solidFill>
                  <a:srgbClr val="FF0000"/>
                </a:solidFill>
              </a:rPr>
              <a:t>第</a:t>
            </a:r>
            <a:r>
              <a:rPr lang="en-US" altLang="zh-CN" sz="2400" b="1" dirty="0" smtClean="0">
                <a:solidFill>
                  <a:srgbClr val="FF0000"/>
                </a:solidFill>
              </a:rPr>
              <a:t>28</a:t>
            </a:r>
            <a:r>
              <a:rPr lang="zh-CN" altLang="en-US" sz="2400" b="1" dirty="0" smtClean="0">
                <a:solidFill>
                  <a:srgbClr val="FF0000"/>
                </a:solidFill>
              </a:rPr>
              <a:t>名，</a:t>
            </a:r>
            <a:r>
              <a:rPr lang="en-US" sz="2400" b="1" dirty="0" smtClean="0">
                <a:solidFill>
                  <a:srgbClr val="FF0000"/>
                </a:solidFill>
              </a:rPr>
              <a:t>University of Michigan- Ann Arbor </a:t>
            </a:r>
            <a:r>
              <a:rPr lang="en-US" altLang="zh-CN" sz="2000" b="1" dirty="0" smtClean="0">
                <a:solidFill>
                  <a:schemeClr val="tx1"/>
                </a:solidFill>
              </a:rPr>
              <a:t/>
            </a:r>
            <a:br>
              <a:rPr lang="en-US" altLang="zh-CN" sz="2000" b="1" dirty="0" smtClean="0">
                <a:solidFill>
                  <a:schemeClr val="tx1"/>
                </a:solidFill>
              </a:rPr>
            </a:br>
            <a:r>
              <a:rPr lang="zh-CN" altLang="en-US" sz="2000" dirty="0" smtClean="0">
                <a:solidFill>
                  <a:schemeClr val="tx1"/>
                </a:solidFill>
              </a:rPr>
              <a:t/>
            </a:r>
            <a:br>
              <a:rPr lang="zh-CN" altLang="en-US" sz="2000" dirty="0" smtClean="0">
                <a:solidFill>
                  <a:schemeClr val="tx1"/>
                </a:solidFill>
              </a:rPr>
            </a:br>
            <a:r>
              <a:rPr lang="zh-CN" altLang="zh-CN" sz="2800" dirty="0" smtClean="0"/>
              <a:t/>
            </a:r>
            <a:br>
              <a:rPr lang="zh-CN" altLang="zh-CN" sz="2800" dirty="0" smtClean="0"/>
            </a:br>
            <a:r>
              <a:rPr lang="en-US" altLang="zh-CN" sz="2800" dirty="0" smtClean="0">
                <a:solidFill>
                  <a:schemeClr val="tx1"/>
                </a:solidFill>
              </a:rPr>
              <a:t/>
            </a:r>
            <a:br>
              <a:rPr lang="en-US" altLang="zh-CN" sz="2800" dirty="0" smtClean="0">
                <a:solidFill>
                  <a:schemeClr val="tx1"/>
                </a:solidFill>
              </a:rPr>
            </a:br>
            <a:endParaRPr lang="zh-CN" altLang="en-US" sz="2800" dirty="0" smtClean="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美国 023"/>
          <p:cNvPicPr>
            <a:picLocks noChangeAspect="1" noChangeArrowheads="1"/>
          </p:cNvPicPr>
          <p:nvPr/>
        </p:nvPicPr>
        <p:blipFill>
          <a:blip r:embed="rId2"/>
          <a:srcRect/>
          <a:stretch>
            <a:fillRect/>
          </a:stretch>
        </p:blipFill>
        <p:spPr bwMode="auto">
          <a:xfrm>
            <a:off x="1039813" y="796925"/>
            <a:ext cx="7104062" cy="5334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美国 017"/>
          <p:cNvPicPr>
            <a:picLocks noChangeAspect="1" noChangeArrowheads="1"/>
          </p:cNvPicPr>
          <p:nvPr/>
        </p:nvPicPr>
        <p:blipFill>
          <a:blip r:embed="rId2"/>
          <a:srcRect/>
          <a:stretch>
            <a:fillRect/>
          </a:stretch>
        </p:blipFill>
        <p:spPr bwMode="auto">
          <a:xfrm>
            <a:off x="500063" y="357188"/>
            <a:ext cx="7889875" cy="591978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美国 014"/>
          <p:cNvPicPr>
            <a:picLocks noChangeAspect="1" noChangeArrowheads="1"/>
          </p:cNvPicPr>
          <p:nvPr/>
        </p:nvPicPr>
        <p:blipFill>
          <a:blip r:embed="rId2"/>
          <a:srcRect/>
          <a:stretch>
            <a:fillRect/>
          </a:stretch>
        </p:blipFill>
        <p:spPr bwMode="auto">
          <a:xfrm>
            <a:off x="827088" y="1054100"/>
            <a:ext cx="7489825" cy="56181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zh-CN" altLang="en-US" smtClean="0">
                <a:solidFill>
                  <a:schemeClr val="tx1"/>
                </a:solidFill>
              </a:rPr>
              <a:t>费  用</a:t>
            </a:r>
          </a:p>
        </p:txBody>
      </p:sp>
      <p:sp>
        <p:nvSpPr>
          <p:cNvPr id="23555" name="Rectangle 3"/>
          <p:cNvSpPr>
            <a:spLocks noGrp="1" noChangeArrowheads="1"/>
          </p:cNvSpPr>
          <p:nvPr>
            <p:ph type="body" idx="1"/>
          </p:nvPr>
        </p:nvSpPr>
        <p:spPr>
          <a:xfrm>
            <a:off x="500063" y="1143000"/>
            <a:ext cx="8229600" cy="4530725"/>
          </a:xfrm>
        </p:spPr>
        <p:txBody>
          <a:bodyPr/>
          <a:lstStyle/>
          <a:p>
            <a:pPr eaLnBrk="1" hangingPunct="1"/>
            <a:r>
              <a:rPr lang="zh-CN" altLang="en-US" sz="2400" b="1" dirty="0" smtClean="0"/>
              <a:t>学费：</a:t>
            </a:r>
            <a:r>
              <a:rPr lang="zh-CN" altLang="en-US" sz="2400" dirty="0" smtClean="0">
                <a:latin typeface="楷体_GB2312" pitchFamily="49" charset="-122"/>
                <a:ea typeface="楷体_GB2312" pitchFamily="49" charset="-122"/>
              </a:rPr>
              <a:t>一期（</a:t>
            </a:r>
            <a:r>
              <a:rPr lang="en-US" altLang="zh-CN" sz="2400" dirty="0" smtClean="0">
                <a:latin typeface="楷体_GB2312" pitchFamily="49" charset="-122"/>
                <a:ea typeface="楷体_GB2312" pitchFamily="49" charset="-122"/>
              </a:rPr>
              <a:t>4</a:t>
            </a:r>
            <a:r>
              <a:rPr lang="zh-CN" altLang="en-US" sz="2400" dirty="0" smtClean="0">
                <a:latin typeface="楷体_GB2312" pitchFamily="49" charset="-122"/>
                <a:ea typeface="楷体_GB2312" pitchFamily="49" charset="-122"/>
              </a:rPr>
              <a:t>个星期）：</a:t>
            </a:r>
            <a:r>
              <a:rPr lang="en-US" altLang="zh-CN" sz="2400" dirty="0" smtClean="0">
                <a:latin typeface="楷体_GB2312" pitchFamily="49" charset="-122"/>
                <a:ea typeface="楷体_GB2312" pitchFamily="49" charset="-122"/>
              </a:rPr>
              <a:t>3000</a:t>
            </a:r>
            <a:r>
              <a:rPr lang="zh-CN" altLang="en-US" sz="2400" dirty="0" smtClean="0">
                <a:latin typeface="楷体_GB2312" pitchFamily="49" charset="-122"/>
                <a:ea typeface="楷体_GB2312" pitchFamily="49" charset="-122"/>
              </a:rPr>
              <a:t>美元；</a:t>
            </a:r>
            <a:endParaRPr lang="en-US" altLang="zh-CN" sz="2400" dirty="0" smtClean="0">
              <a:latin typeface="楷体_GB2312" pitchFamily="49" charset="-122"/>
              <a:ea typeface="楷体_GB2312" pitchFamily="49" charset="-122"/>
            </a:endParaRPr>
          </a:p>
          <a:p>
            <a:pPr eaLnBrk="1" hangingPunct="1"/>
            <a:r>
              <a:rPr lang="en-US" altLang="zh-CN" sz="2400" dirty="0" smtClean="0">
                <a:latin typeface="楷体_GB2312" pitchFamily="49" charset="-122"/>
                <a:ea typeface="楷体_GB2312" pitchFamily="49" charset="-122"/>
              </a:rPr>
              <a:t>      </a:t>
            </a:r>
            <a:r>
              <a:rPr lang="zh-CN" altLang="en-US" sz="2400" dirty="0" smtClean="0">
                <a:latin typeface="楷体_GB2312" pitchFamily="49" charset="-122"/>
                <a:ea typeface="楷体_GB2312" pitchFamily="49" charset="-122"/>
              </a:rPr>
              <a:t>两期（</a:t>
            </a:r>
            <a:r>
              <a:rPr lang="en-US" altLang="zh-CN" sz="2400" dirty="0" smtClean="0">
                <a:latin typeface="楷体_GB2312" pitchFamily="49" charset="-122"/>
                <a:ea typeface="楷体_GB2312" pitchFamily="49" charset="-122"/>
              </a:rPr>
              <a:t>8</a:t>
            </a:r>
            <a:r>
              <a:rPr lang="zh-CN" altLang="en-US" sz="2400" dirty="0" smtClean="0">
                <a:latin typeface="楷体_GB2312" pitchFamily="49" charset="-122"/>
                <a:ea typeface="楷体_GB2312" pitchFamily="49" charset="-122"/>
              </a:rPr>
              <a:t>个星期）：</a:t>
            </a:r>
            <a:r>
              <a:rPr lang="en-US" altLang="zh-CN" sz="2400" dirty="0" smtClean="0">
                <a:latin typeface="楷体_GB2312" pitchFamily="49" charset="-122"/>
                <a:ea typeface="楷体_GB2312" pitchFamily="49" charset="-122"/>
              </a:rPr>
              <a:t>4200</a:t>
            </a:r>
            <a:r>
              <a:rPr lang="zh-CN" altLang="en-US" sz="2400" dirty="0" smtClean="0">
                <a:latin typeface="楷体_GB2312" pitchFamily="49" charset="-122"/>
                <a:ea typeface="楷体_GB2312" pitchFamily="49" charset="-122"/>
              </a:rPr>
              <a:t>美元</a:t>
            </a:r>
          </a:p>
          <a:p>
            <a:pPr eaLnBrk="1" hangingPunct="1"/>
            <a:r>
              <a:rPr lang="zh-CN" altLang="en-US" sz="2400" b="1" dirty="0" smtClean="0">
                <a:latin typeface="楷体_GB2312" pitchFamily="49" charset="-122"/>
                <a:ea typeface="楷体_GB2312" pitchFamily="49" charset="-122"/>
              </a:rPr>
              <a:t>住宿费：</a:t>
            </a:r>
            <a:r>
              <a:rPr lang="zh-CN" altLang="en-US" sz="2400" dirty="0" smtClean="0">
                <a:latin typeface="楷体_GB2312" pitchFamily="49" charset="-122"/>
                <a:ea typeface="楷体_GB2312" pitchFamily="49" charset="-122"/>
              </a:rPr>
              <a:t>大约</a:t>
            </a:r>
            <a:r>
              <a:rPr lang="en-US" altLang="zh-CN" sz="2400" dirty="0" smtClean="0">
                <a:latin typeface="楷体_GB2312" pitchFamily="49" charset="-122"/>
                <a:ea typeface="楷体_GB2312" pitchFamily="49" charset="-122"/>
              </a:rPr>
              <a:t>700</a:t>
            </a:r>
            <a:r>
              <a:rPr lang="zh-CN" altLang="en-US" sz="2400" dirty="0" smtClean="0">
                <a:latin typeface="楷体_GB2312" pitchFamily="49" charset="-122"/>
                <a:ea typeface="楷体_GB2312" pitchFamily="49" charset="-122"/>
              </a:rPr>
              <a:t>美元左右</a:t>
            </a:r>
            <a:r>
              <a:rPr lang="en-US" altLang="zh-CN" sz="2400"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月</a:t>
            </a:r>
          </a:p>
          <a:p>
            <a:pPr eaLnBrk="1" hangingPunct="1"/>
            <a:r>
              <a:rPr lang="zh-CN" altLang="en-US" sz="2400" b="1" dirty="0" smtClean="0">
                <a:latin typeface="楷体_GB2312" pitchFamily="49" charset="-122"/>
                <a:ea typeface="楷体_GB2312" pitchFamily="49" charset="-122"/>
              </a:rPr>
              <a:t>机票：</a:t>
            </a:r>
            <a:r>
              <a:rPr lang="zh-CN" altLang="en-US" sz="2400" dirty="0" smtClean="0">
                <a:latin typeface="楷体_GB2312" pitchFamily="49" charset="-122"/>
                <a:ea typeface="楷体_GB2312" pitchFamily="49" charset="-122"/>
              </a:rPr>
              <a:t>大约</a:t>
            </a:r>
            <a:r>
              <a:rPr lang="en-US" altLang="zh-CN" sz="2400" dirty="0" smtClean="0">
                <a:latin typeface="楷体_GB2312" pitchFamily="49" charset="-122"/>
                <a:ea typeface="楷体_GB2312" pitchFamily="49" charset="-122"/>
              </a:rPr>
              <a:t>2300</a:t>
            </a:r>
            <a:r>
              <a:rPr lang="zh-CN" altLang="en-US" sz="2400" dirty="0" smtClean="0">
                <a:latin typeface="楷体_GB2312" pitchFamily="49" charset="-122"/>
                <a:ea typeface="楷体_GB2312" pitchFamily="49" charset="-122"/>
              </a:rPr>
              <a:t>美元（往返）</a:t>
            </a:r>
          </a:p>
          <a:p>
            <a:pPr eaLnBrk="1" hangingPunct="1"/>
            <a:r>
              <a:rPr lang="zh-CN" altLang="en-US" sz="2400" dirty="0" smtClean="0">
                <a:latin typeface="楷体_GB2312" pitchFamily="49" charset="-122"/>
                <a:ea typeface="楷体_GB2312" pitchFamily="49" charset="-122"/>
              </a:rPr>
              <a:t>其他：注册费：</a:t>
            </a:r>
            <a:r>
              <a:rPr lang="en-US" altLang="zh-CN" sz="2400" dirty="0" smtClean="0">
                <a:latin typeface="楷体_GB2312" pitchFamily="49" charset="-122"/>
                <a:ea typeface="楷体_GB2312" pitchFamily="49" charset="-122"/>
              </a:rPr>
              <a:t>350</a:t>
            </a:r>
            <a:r>
              <a:rPr lang="zh-CN" altLang="en-US" sz="2400" dirty="0" smtClean="0">
                <a:latin typeface="楷体_GB2312" pitchFamily="49" charset="-122"/>
                <a:ea typeface="楷体_GB2312" pitchFamily="49" charset="-122"/>
              </a:rPr>
              <a:t>美元，签证费</a:t>
            </a:r>
            <a:r>
              <a:rPr lang="en-US" altLang="zh-CN" sz="2400" dirty="0" smtClean="0">
                <a:latin typeface="楷体_GB2312" pitchFamily="49" charset="-122"/>
                <a:ea typeface="楷体_GB2312" pitchFamily="49" charset="-122"/>
              </a:rPr>
              <a:t>1600</a:t>
            </a:r>
            <a:r>
              <a:rPr lang="zh-CN" altLang="en-US" sz="2400" dirty="0" smtClean="0">
                <a:latin typeface="楷体_GB2312" pitchFamily="49" charset="-122"/>
                <a:ea typeface="楷体_GB2312" pitchFamily="49" charset="-122"/>
              </a:rPr>
              <a:t>人民币</a:t>
            </a:r>
          </a:p>
          <a:p>
            <a:pPr eaLnBrk="1" hangingPunct="1">
              <a:buFont typeface="Wingdings" pitchFamily="2" charset="2"/>
              <a:buNone/>
            </a:pPr>
            <a:r>
              <a:rPr lang="zh-CN" altLang="en-US" sz="2400" dirty="0" smtClean="0">
                <a:latin typeface="楷体_GB2312" pitchFamily="49" charset="-122"/>
                <a:ea typeface="楷体_GB2312" pitchFamily="49" charset="-122"/>
              </a:rPr>
              <a:t>        保险约</a:t>
            </a:r>
            <a:r>
              <a:rPr lang="en-US" altLang="zh-CN" sz="2400" dirty="0">
                <a:latin typeface="楷体_GB2312" pitchFamily="49" charset="-122"/>
                <a:ea typeface="楷体_GB2312" pitchFamily="49" charset="-122"/>
              </a:rPr>
              <a:t>4</a:t>
            </a:r>
            <a:r>
              <a:rPr lang="en-US" altLang="zh-CN" sz="2400" dirty="0" smtClean="0">
                <a:latin typeface="楷体_GB2312" pitchFamily="49" charset="-122"/>
                <a:ea typeface="楷体_GB2312" pitchFamily="49" charset="-122"/>
              </a:rPr>
              <a:t>00</a:t>
            </a:r>
            <a:r>
              <a:rPr lang="zh-CN" altLang="en-US" sz="2400" dirty="0" smtClean="0">
                <a:latin typeface="楷体_GB2312" pitchFamily="49" charset="-122"/>
                <a:ea typeface="楷体_GB2312" pitchFamily="49" charset="-122"/>
              </a:rPr>
              <a:t>人民币等其他活动费用</a:t>
            </a:r>
            <a:endParaRPr lang="en-US" altLang="zh-CN" sz="2400" dirty="0" smtClean="0">
              <a:latin typeface="楷体_GB2312" pitchFamily="49" charset="-122"/>
              <a:ea typeface="楷体_GB2312" pitchFamily="49" charset="-122"/>
            </a:endParaRPr>
          </a:p>
          <a:p>
            <a:pPr eaLnBrk="1" hangingPunct="1"/>
            <a:r>
              <a:rPr lang="zh-CN" altLang="en-US" sz="2400" dirty="0">
                <a:latin typeface="楷体_GB2312" pitchFamily="49" charset="-122"/>
                <a:ea typeface="楷体_GB2312" pitchFamily="49" charset="-122"/>
              </a:rPr>
              <a:t>参加本项目的同学可以自愿报名参加旅游项目，大约</a:t>
            </a:r>
            <a:r>
              <a:rPr lang="en-US" altLang="zh-CN" sz="2400" dirty="0">
                <a:latin typeface="楷体_GB2312" pitchFamily="49" charset="-122"/>
                <a:ea typeface="楷体_GB2312" pitchFamily="49" charset="-122"/>
              </a:rPr>
              <a:t>8-9</a:t>
            </a:r>
            <a:r>
              <a:rPr lang="zh-CN" altLang="en-US" sz="2400" dirty="0">
                <a:latin typeface="楷体_GB2312" pitchFamily="49" charset="-122"/>
                <a:ea typeface="楷体_GB2312" pitchFamily="49" charset="-122"/>
              </a:rPr>
              <a:t>天，</a:t>
            </a:r>
            <a:r>
              <a:rPr lang="en-US" altLang="zh-CN" sz="2400" dirty="0">
                <a:latin typeface="楷体_GB2312" pitchFamily="49" charset="-122"/>
                <a:ea typeface="楷体_GB2312" pitchFamily="49" charset="-122"/>
              </a:rPr>
              <a:t>10</a:t>
            </a:r>
            <a:r>
              <a:rPr lang="zh-CN" altLang="en-US" sz="2400" dirty="0">
                <a:latin typeface="楷体_GB2312" pitchFamily="49" charset="-122"/>
                <a:ea typeface="楷体_GB2312" pitchFamily="49" charset="-122"/>
              </a:rPr>
              <a:t>人起可以组团。旅游费用大约</a:t>
            </a:r>
            <a:r>
              <a:rPr lang="en-US" altLang="zh-CN" sz="2400" dirty="0">
                <a:latin typeface="楷体_GB2312" pitchFamily="49" charset="-122"/>
                <a:ea typeface="楷体_GB2312" pitchFamily="49" charset="-122"/>
              </a:rPr>
              <a:t>1300</a:t>
            </a:r>
            <a:r>
              <a:rPr lang="zh-CN" altLang="en-US" sz="2400" dirty="0">
                <a:latin typeface="楷体_GB2312" pitchFamily="49" charset="-122"/>
                <a:ea typeface="楷体_GB2312" pitchFamily="49" charset="-122"/>
              </a:rPr>
              <a:t>美元左右</a:t>
            </a:r>
            <a:r>
              <a:rPr lang="zh-CN" altLang="en-US" sz="2400" dirty="0" smtClean="0">
                <a:latin typeface="楷体_GB2312" pitchFamily="49" charset="-122"/>
                <a:ea typeface="楷体_GB2312" pitchFamily="49" charset="-122"/>
              </a:rPr>
              <a:t>。</a:t>
            </a:r>
          </a:p>
          <a:p>
            <a:pPr eaLnBrk="1" hangingPunct="1"/>
            <a:r>
              <a:rPr lang="zh-CN" altLang="en-US" sz="2400" dirty="0" smtClean="0">
                <a:latin typeface="楷体_GB2312" pitchFamily="49" charset="-122"/>
                <a:ea typeface="楷体_GB2312" pitchFamily="49" charset="-122"/>
              </a:rPr>
              <a:t>本项目预收：</a:t>
            </a:r>
            <a:r>
              <a:rPr lang="en-US" altLang="zh-CN" sz="2400" dirty="0" smtClean="0">
                <a:latin typeface="楷体_GB2312" pitchFamily="49" charset="-122"/>
                <a:ea typeface="楷体_GB2312" pitchFamily="49" charset="-122"/>
              </a:rPr>
              <a:t>5.5</a:t>
            </a:r>
            <a:r>
              <a:rPr lang="zh-CN" altLang="en-US" sz="2400" dirty="0" smtClean="0">
                <a:latin typeface="楷体_GB2312" pitchFamily="49" charset="-122"/>
                <a:ea typeface="楷体_GB2312" pitchFamily="49" charset="-122"/>
              </a:rPr>
              <a:t>万（一期）或</a:t>
            </a:r>
            <a:r>
              <a:rPr lang="en-US" altLang="zh-CN" sz="2400" dirty="0" smtClean="0">
                <a:latin typeface="楷体_GB2312" pitchFamily="49" charset="-122"/>
                <a:ea typeface="楷体_GB2312" pitchFamily="49" charset="-122"/>
              </a:rPr>
              <a:t>6.5</a:t>
            </a:r>
            <a:r>
              <a:rPr lang="zh-CN" altLang="en-US" sz="2400" dirty="0" smtClean="0">
                <a:latin typeface="楷体_GB2312" pitchFamily="49" charset="-122"/>
                <a:ea typeface="楷体_GB2312" pitchFamily="49" charset="-122"/>
              </a:rPr>
              <a:t>万元（两期）人民币，项目实行实际完成费用核算，多退少补的原则。项目完成后将剩余款项退还给学生。</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zh-CN" altLang="en-US" smtClean="0">
                <a:solidFill>
                  <a:schemeClr val="tx1"/>
                </a:solidFill>
              </a:rPr>
              <a:t>本项目</a:t>
            </a:r>
            <a:r>
              <a:rPr lang="en-US" altLang="zh-CN" smtClean="0">
                <a:solidFill>
                  <a:schemeClr val="tx1"/>
                </a:solidFill>
              </a:rPr>
              <a:t>——</a:t>
            </a:r>
            <a:br>
              <a:rPr lang="en-US" altLang="zh-CN" smtClean="0">
                <a:solidFill>
                  <a:schemeClr val="tx1"/>
                </a:solidFill>
              </a:rPr>
            </a:br>
            <a:r>
              <a:rPr lang="en-US" altLang="zh-CN" smtClean="0">
                <a:solidFill>
                  <a:schemeClr val="tx1"/>
                </a:solidFill>
              </a:rPr>
              <a:t>             2011</a:t>
            </a:r>
            <a:r>
              <a:rPr lang="zh-CN" altLang="en-US" smtClean="0">
                <a:solidFill>
                  <a:schemeClr val="tx1"/>
                </a:solidFill>
              </a:rPr>
              <a:t>年共有</a:t>
            </a:r>
            <a:r>
              <a:rPr lang="en-US" altLang="zh-CN" smtClean="0">
                <a:solidFill>
                  <a:schemeClr val="tx1"/>
                </a:solidFill>
              </a:rPr>
              <a:t>11</a:t>
            </a:r>
            <a:r>
              <a:rPr lang="zh-CN" altLang="en-US" smtClean="0">
                <a:solidFill>
                  <a:schemeClr val="tx1"/>
                </a:solidFill>
              </a:rPr>
              <a:t>名同学参加</a:t>
            </a:r>
            <a:endParaRPr lang="zh-CN" altLang="zh-CN" smtClean="0">
              <a:solidFill>
                <a:schemeClr val="tx1"/>
              </a:solidFill>
            </a:endParaRPr>
          </a:p>
        </p:txBody>
      </p:sp>
      <p:sp>
        <p:nvSpPr>
          <p:cNvPr id="25603" name="Rectangle 3"/>
          <p:cNvSpPr>
            <a:spLocks noGrp="1" noChangeArrowheads="1"/>
          </p:cNvSpPr>
          <p:nvPr>
            <p:ph type="body" idx="1"/>
          </p:nvPr>
        </p:nvSpPr>
        <p:spPr>
          <a:xfrm>
            <a:off x="457200" y="1928813"/>
            <a:ext cx="8229600" cy="4202112"/>
          </a:xfrm>
        </p:spPr>
        <p:txBody>
          <a:bodyPr/>
          <a:lstStyle/>
          <a:p>
            <a:pPr eaLnBrk="1" hangingPunct="1"/>
            <a:r>
              <a:rPr lang="zh-CN" altLang="en-US" dirty="0" smtClean="0"/>
              <a:t>都是大三的学生，现在已经毕业，其中除了不想去美国留学的</a:t>
            </a:r>
            <a:r>
              <a:rPr lang="en-US" altLang="zh-CN" dirty="0" smtClean="0"/>
              <a:t>4</a:t>
            </a:r>
            <a:r>
              <a:rPr lang="zh-CN" altLang="en-US" dirty="0" smtClean="0"/>
              <a:t>位同学，其他的</a:t>
            </a:r>
            <a:r>
              <a:rPr lang="en-US" altLang="zh-CN" dirty="0" smtClean="0"/>
              <a:t>7</a:t>
            </a:r>
            <a:r>
              <a:rPr lang="zh-CN" altLang="en-US" dirty="0" smtClean="0"/>
              <a:t>位同学都去美国了。</a:t>
            </a:r>
            <a:endParaRPr lang="en-US" altLang="zh-CN" dirty="0" smtClean="0"/>
          </a:p>
          <a:p>
            <a:pPr eaLnBrk="1" hangingPunct="1"/>
            <a:r>
              <a:rPr lang="en-US" altLang="zh-CN" dirty="0" smtClean="0"/>
              <a:t>1——</a:t>
            </a:r>
            <a:r>
              <a:rPr lang="zh-CN" altLang="en-US" dirty="0" smtClean="0"/>
              <a:t>北卡罗来纳大学教堂山分校，生物统计</a:t>
            </a:r>
            <a:endParaRPr lang="en-US" altLang="zh-CN" dirty="0" smtClean="0"/>
          </a:p>
          <a:p>
            <a:pPr eaLnBrk="1" hangingPunct="1"/>
            <a:r>
              <a:rPr lang="en-US" altLang="zh-CN" dirty="0" smtClean="0"/>
              <a:t>4——</a:t>
            </a:r>
            <a:r>
              <a:rPr lang="zh-CN" altLang="en-US" dirty="0" smtClean="0"/>
              <a:t>华盛顿大学统计学院</a:t>
            </a:r>
            <a:endParaRPr lang="en-US" altLang="zh-CN" dirty="0" smtClean="0"/>
          </a:p>
          <a:p>
            <a:pPr eaLnBrk="1" hangingPunct="1"/>
            <a:r>
              <a:rPr lang="en-US" altLang="zh-CN" dirty="0" smtClean="0"/>
              <a:t>1——</a:t>
            </a:r>
            <a:r>
              <a:rPr lang="zh-CN" altLang="en-US" dirty="0" smtClean="0"/>
              <a:t>圣路易斯华盛顿大学</a:t>
            </a:r>
            <a:endParaRPr lang="en-US" altLang="zh-CN" dirty="0" smtClean="0"/>
          </a:p>
          <a:p>
            <a:pPr eaLnBrk="1" hangingPunct="1"/>
            <a:r>
              <a:rPr lang="en-US" altLang="zh-CN" dirty="0" smtClean="0"/>
              <a:t>1——</a:t>
            </a:r>
            <a:r>
              <a:rPr lang="zh-CN" altLang="en-US" dirty="0" smtClean="0"/>
              <a:t>其他的美国大学</a:t>
            </a:r>
            <a:endParaRPr lang="en-US" altLang="zh-CN" dirty="0" smtClean="0"/>
          </a:p>
          <a:p>
            <a:pPr eaLnBrk="1" hangingPunct="1"/>
            <a:endParaRPr lang="zh-CN" altLang="zh-CN"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a:lstStyle/>
          <a:p>
            <a:r>
              <a:rPr lang="zh-CN" altLang="en-US" dirty="0" smtClean="0">
                <a:solidFill>
                  <a:schemeClr val="tx1"/>
                </a:solidFill>
              </a:rPr>
              <a:t>本项目</a:t>
            </a:r>
            <a:r>
              <a:rPr lang="en-US" altLang="zh-CN" dirty="0" smtClean="0">
                <a:solidFill>
                  <a:schemeClr val="tx1"/>
                </a:solidFill>
              </a:rPr>
              <a:t>——</a:t>
            </a:r>
            <a:br>
              <a:rPr lang="en-US" altLang="zh-CN" dirty="0" smtClean="0">
                <a:solidFill>
                  <a:schemeClr val="tx1"/>
                </a:solidFill>
              </a:rPr>
            </a:br>
            <a:r>
              <a:rPr lang="en-US" altLang="zh-CN" dirty="0" smtClean="0">
                <a:solidFill>
                  <a:schemeClr val="tx1"/>
                </a:solidFill>
              </a:rPr>
              <a:t>             2012</a:t>
            </a:r>
            <a:r>
              <a:rPr lang="zh-CN" altLang="en-US" dirty="0" smtClean="0">
                <a:solidFill>
                  <a:schemeClr val="tx1"/>
                </a:solidFill>
              </a:rPr>
              <a:t>年共有</a:t>
            </a:r>
            <a:r>
              <a:rPr lang="en-US" altLang="zh-CN" dirty="0" smtClean="0">
                <a:solidFill>
                  <a:schemeClr val="tx1"/>
                </a:solidFill>
              </a:rPr>
              <a:t>20</a:t>
            </a:r>
            <a:r>
              <a:rPr lang="zh-CN" altLang="en-US" dirty="0" smtClean="0">
                <a:solidFill>
                  <a:schemeClr val="tx1"/>
                </a:solidFill>
              </a:rPr>
              <a:t>名同学参加</a:t>
            </a:r>
            <a:endParaRPr lang="zh-CN" altLang="en-US" dirty="0" smtClean="0"/>
          </a:p>
        </p:txBody>
      </p:sp>
      <p:sp>
        <p:nvSpPr>
          <p:cNvPr id="26627" name="内容占位符 2"/>
          <p:cNvSpPr>
            <a:spLocks noGrp="1"/>
          </p:cNvSpPr>
          <p:nvPr>
            <p:ph idx="1"/>
          </p:nvPr>
        </p:nvSpPr>
        <p:spPr/>
        <p:txBody>
          <a:bodyPr/>
          <a:lstStyle/>
          <a:p>
            <a:r>
              <a:rPr lang="zh-CN" altLang="en-US" smtClean="0"/>
              <a:t>其中：</a:t>
            </a:r>
            <a:endParaRPr lang="en-US" altLang="zh-CN" smtClean="0"/>
          </a:p>
          <a:p>
            <a:r>
              <a:rPr lang="zh-CN" altLang="en-US" smtClean="0"/>
              <a:t>统计学院</a:t>
            </a:r>
            <a:r>
              <a:rPr lang="en-US" altLang="zh-CN" smtClean="0"/>
              <a:t>——10</a:t>
            </a:r>
            <a:r>
              <a:rPr lang="zh-CN" altLang="en-US" smtClean="0"/>
              <a:t>位</a:t>
            </a:r>
            <a:endParaRPr lang="en-US" altLang="zh-CN" smtClean="0"/>
          </a:p>
          <a:p>
            <a:r>
              <a:rPr lang="zh-CN" altLang="en-US" smtClean="0"/>
              <a:t>工商学院</a:t>
            </a:r>
            <a:r>
              <a:rPr lang="en-US" altLang="zh-CN" smtClean="0"/>
              <a:t>——1</a:t>
            </a:r>
            <a:r>
              <a:rPr lang="zh-CN" altLang="en-US" smtClean="0"/>
              <a:t>位</a:t>
            </a:r>
            <a:endParaRPr lang="en-US" altLang="zh-CN" smtClean="0"/>
          </a:p>
          <a:p>
            <a:r>
              <a:rPr lang="zh-CN" altLang="en-US" smtClean="0"/>
              <a:t>劳动经济学院</a:t>
            </a:r>
            <a:r>
              <a:rPr lang="en-US" altLang="zh-CN" smtClean="0"/>
              <a:t>——2</a:t>
            </a:r>
            <a:r>
              <a:rPr lang="zh-CN" altLang="en-US" smtClean="0"/>
              <a:t>位</a:t>
            </a:r>
            <a:endParaRPr lang="en-US" altLang="zh-CN" smtClean="0"/>
          </a:p>
          <a:p>
            <a:r>
              <a:rPr lang="zh-CN" altLang="en-US" smtClean="0"/>
              <a:t>财政税务学院</a:t>
            </a:r>
            <a:r>
              <a:rPr lang="en-US" altLang="zh-CN" smtClean="0"/>
              <a:t>——2</a:t>
            </a:r>
            <a:r>
              <a:rPr lang="zh-CN" altLang="en-US" smtClean="0"/>
              <a:t>位</a:t>
            </a:r>
            <a:endParaRPr lang="en-US" altLang="zh-CN" smtClean="0"/>
          </a:p>
          <a:p>
            <a:r>
              <a:rPr lang="zh-CN" altLang="en-US" smtClean="0"/>
              <a:t>经济学院</a:t>
            </a:r>
            <a:r>
              <a:rPr lang="en-US" altLang="zh-CN" smtClean="0"/>
              <a:t>——2</a:t>
            </a:r>
            <a:r>
              <a:rPr lang="zh-CN" altLang="en-US" smtClean="0"/>
              <a:t>位</a:t>
            </a:r>
            <a:endParaRPr lang="en-US" altLang="zh-CN" smtClean="0"/>
          </a:p>
          <a:p>
            <a:r>
              <a:rPr lang="zh-CN" altLang="en-US" smtClean="0"/>
              <a:t>金融学院</a:t>
            </a:r>
            <a:r>
              <a:rPr lang="en-US" altLang="zh-CN" smtClean="0"/>
              <a:t>——1</a:t>
            </a:r>
            <a:r>
              <a:rPr lang="zh-CN" altLang="en-US" smtClean="0"/>
              <a:t>位</a:t>
            </a:r>
            <a:endParaRPr lang="en-US" altLang="zh-CN" smtClean="0"/>
          </a:p>
          <a:p>
            <a:r>
              <a:rPr lang="zh-CN" altLang="en-US" smtClean="0"/>
              <a:t>研究生</a:t>
            </a:r>
            <a:r>
              <a:rPr lang="en-US" altLang="zh-CN" smtClean="0"/>
              <a:t>——2</a:t>
            </a:r>
            <a:r>
              <a:rPr lang="zh-CN" altLang="en-US" smtClean="0"/>
              <a:t>位</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0034" y="785794"/>
            <a:ext cx="8229600" cy="4530725"/>
          </a:xfrm>
        </p:spPr>
        <p:txBody>
          <a:bodyPr/>
          <a:lstStyle/>
          <a:p>
            <a:r>
              <a:rPr lang="zh-CN" altLang="en-US" dirty="0" smtClean="0"/>
              <a:t>本项目</a:t>
            </a:r>
            <a:r>
              <a:rPr lang="en-US" altLang="zh-CN" dirty="0" smtClean="0"/>
              <a:t>——2013</a:t>
            </a:r>
            <a:r>
              <a:rPr lang="zh-CN" altLang="en-US" dirty="0" smtClean="0"/>
              <a:t>年共有</a:t>
            </a:r>
            <a:r>
              <a:rPr lang="en-US" altLang="zh-CN" dirty="0" smtClean="0"/>
              <a:t>6</a:t>
            </a:r>
            <a:r>
              <a:rPr lang="zh-CN" altLang="en-US" dirty="0" smtClean="0"/>
              <a:t>名同学参加。</a:t>
            </a:r>
            <a:endParaRPr lang="en-US" altLang="zh-CN" dirty="0" smtClean="0"/>
          </a:p>
          <a:p>
            <a:r>
              <a:rPr lang="zh-CN" altLang="en-US" dirty="0" smtClean="0"/>
              <a:t>本项目</a:t>
            </a:r>
            <a:r>
              <a:rPr lang="en-US" altLang="zh-CN" dirty="0" smtClean="0"/>
              <a:t>——2014</a:t>
            </a:r>
            <a:r>
              <a:rPr lang="zh-CN" altLang="en-US" dirty="0" smtClean="0"/>
              <a:t>年共有</a:t>
            </a:r>
            <a:r>
              <a:rPr lang="en-US" altLang="zh-CN" dirty="0" smtClean="0"/>
              <a:t>17</a:t>
            </a:r>
            <a:r>
              <a:rPr lang="zh-CN" altLang="en-US" dirty="0" smtClean="0"/>
              <a:t>名同学参加。</a:t>
            </a:r>
            <a:endParaRPr lang="en-US" altLang="zh-CN" dirty="0" smtClean="0"/>
          </a:p>
          <a:p>
            <a:r>
              <a:rPr lang="zh-CN" altLang="en-US" dirty="0"/>
              <a:t>本项目</a:t>
            </a:r>
            <a:r>
              <a:rPr lang="en-US" altLang="zh-CN" dirty="0"/>
              <a:t>——</a:t>
            </a:r>
            <a:r>
              <a:rPr lang="en-US" altLang="zh-CN" dirty="0" smtClean="0"/>
              <a:t>2015</a:t>
            </a:r>
            <a:r>
              <a:rPr lang="zh-CN" altLang="en-US" dirty="0" smtClean="0"/>
              <a:t>年共有</a:t>
            </a:r>
            <a:r>
              <a:rPr lang="en-US" altLang="zh-CN" dirty="0" smtClean="0"/>
              <a:t>24</a:t>
            </a:r>
            <a:r>
              <a:rPr lang="zh-CN" altLang="en-US" dirty="0" smtClean="0"/>
              <a:t>名</a:t>
            </a:r>
            <a:r>
              <a:rPr lang="zh-CN" altLang="en-US" dirty="0"/>
              <a:t>同学参加</a:t>
            </a:r>
            <a:endParaRPr lang="en-US" altLang="zh-CN" dirty="0" smtClean="0"/>
          </a:p>
          <a:p>
            <a:endParaRPr lang="en-US" altLang="zh-CN" dirty="0" smtClean="0"/>
          </a:p>
          <a:p>
            <a:r>
              <a:rPr lang="zh-CN" altLang="en-US" b="1" dirty="0" smtClean="0"/>
              <a:t>中央财经大学：</a:t>
            </a:r>
            <a:endParaRPr lang="en-US" altLang="zh-CN" b="1" dirty="0" smtClean="0"/>
          </a:p>
          <a:p>
            <a:r>
              <a:rPr lang="en-US" altLang="zh-CN" dirty="0" smtClean="0"/>
              <a:t>2011</a:t>
            </a:r>
            <a:r>
              <a:rPr lang="zh-CN" altLang="en-US" dirty="0" smtClean="0"/>
              <a:t>年</a:t>
            </a:r>
            <a:r>
              <a:rPr lang="en-US" altLang="zh-CN" dirty="0" smtClean="0"/>
              <a:t>20</a:t>
            </a:r>
            <a:r>
              <a:rPr lang="zh-CN" altLang="en-US" dirty="0" smtClean="0"/>
              <a:t>多名学生参加</a:t>
            </a:r>
            <a:endParaRPr lang="en-US" altLang="zh-CN" dirty="0" smtClean="0"/>
          </a:p>
          <a:p>
            <a:r>
              <a:rPr lang="en-US" altLang="zh-CN" dirty="0" smtClean="0"/>
              <a:t>2012</a:t>
            </a:r>
            <a:r>
              <a:rPr lang="zh-CN" altLang="en-US" dirty="0" smtClean="0"/>
              <a:t>年</a:t>
            </a:r>
            <a:r>
              <a:rPr lang="en-US" altLang="zh-CN" dirty="0" smtClean="0"/>
              <a:t>30</a:t>
            </a:r>
            <a:r>
              <a:rPr lang="zh-CN" altLang="en-US" dirty="0" smtClean="0"/>
              <a:t>多名学生参见</a:t>
            </a:r>
            <a:endParaRPr lang="en-US" altLang="zh-CN" dirty="0" smtClean="0"/>
          </a:p>
          <a:p>
            <a:r>
              <a:rPr lang="en-US" altLang="zh-CN" dirty="0" smtClean="0"/>
              <a:t>2013</a:t>
            </a:r>
            <a:r>
              <a:rPr lang="zh-CN" altLang="en-US" dirty="0" smtClean="0"/>
              <a:t>年将近</a:t>
            </a:r>
            <a:r>
              <a:rPr lang="en-US" altLang="zh-CN" dirty="0" smtClean="0"/>
              <a:t>50</a:t>
            </a:r>
            <a:r>
              <a:rPr lang="zh-CN" altLang="en-US" dirty="0" smtClean="0"/>
              <a:t>名学生参加</a:t>
            </a:r>
            <a:endParaRPr lang="en-US" altLang="zh-CN" dirty="0" smtClean="0"/>
          </a:p>
          <a:p>
            <a:r>
              <a:rPr lang="en-US" altLang="zh-CN" dirty="0" smtClean="0"/>
              <a:t>2014</a:t>
            </a:r>
            <a:r>
              <a:rPr lang="zh-CN" altLang="en-US" dirty="0" smtClean="0"/>
              <a:t>年有</a:t>
            </a:r>
            <a:r>
              <a:rPr lang="en-US" altLang="zh-CN" dirty="0" smtClean="0"/>
              <a:t>80</a:t>
            </a:r>
            <a:r>
              <a:rPr lang="zh-CN" altLang="en-US" dirty="0" smtClean="0"/>
              <a:t>名学生报名参加</a:t>
            </a:r>
            <a:endParaRPr lang="en-US" altLang="zh-CN" dirty="0" smtClean="0"/>
          </a:p>
          <a:p>
            <a:r>
              <a:rPr lang="en-US" altLang="zh-CN" dirty="0" smtClean="0"/>
              <a:t>2015</a:t>
            </a:r>
            <a:r>
              <a:rPr lang="zh-CN" altLang="en-US" dirty="0" smtClean="0"/>
              <a:t>年有</a:t>
            </a:r>
            <a:r>
              <a:rPr lang="en-US" altLang="zh-CN" dirty="0" smtClean="0"/>
              <a:t>70</a:t>
            </a:r>
            <a:r>
              <a:rPr lang="zh-CN" altLang="en-US" dirty="0"/>
              <a:t>名学生报名参加</a:t>
            </a:r>
          </a:p>
          <a:p>
            <a:endParaRPr lang="en-US" altLang="zh-CN" dirty="0" smtClean="0"/>
          </a:p>
          <a:p>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p:txBody>
          <a:bodyPr/>
          <a:lstStyle/>
          <a:p>
            <a:r>
              <a:rPr lang="zh-CN" altLang="en-US" dirty="0" smtClean="0"/>
              <a:t>报名</a:t>
            </a:r>
          </a:p>
        </p:txBody>
      </p:sp>
      <p:sp>
        <p:nvSpPr>
          <p:cNvPr id="3" name="矩形 2"/>
          <p:cNvSpPr/>
          <p:nvPr/>
        </p:nvSpPr>
        <p:spPr>
          <a:xfrm>
            <a:off x="755576" y="1052736"/>
            <a:ext cx="8072438" cy="4967514"/>
          </a:xfrm>
          <a:prstGeom prst="rect">
            <a:avLst/>
          </a:prstGeom>
        </p:spPr>
        <p:txBody>
          <a:bodyPr wrap="square">
            <a:spAutoFit/>
          </a:bodyPr>
          <a:lstStyle/>
          <a:p>
            <a:pPr>
              <a:lnSpc>
                <a:spcPct val="90000"/>
              </a:lnSpc>
              <a:defRPr/>
            </a:pPr>
            <a:r>
              <a:rPr lang="zh-CN" altLang="en-US" sz="3200" dirty="0">
                <a:latin typeface="+mj-ea"/>
              </a:rPr>
              <a:t>填写</a:t>
            </a:r>
            <a:r>
              <a:rPr lang="zh-CN" altLang="en-US" sz="3200" dirty="0" smtClean="0">
                <a:latin typeface="+mj-ea"/>
              </a:rPr>
              <a:t>报名信息，主要包括：</a:t>
            </a:r>
            <a:endParaRPr lang="en-US" altLang="zh-CN" sz="3200" dirty="0" smtClean="0">
              <a:latin typeface="+mj-ea"/>
            </a:endParaRPr>
          </a:p>
          <a:p>
            <a:pPr>
              <a:lnSpc>
                <a:spcPct val="90000"/>
              </a:lnSpc>
              <a:defRPr/>
            </a:pPr>
            <a:endParaRPr lang="en-US" altLang="zh-CN" sz="3200" dirty="0" smtClean="0">
              <a:latin typeface="+mj-ea"/>
            </a:endParaRPr>
          </a:p>
          <a:p>
            <a:pPr>
              <a:lnSpc>
                <a:spcPct val="90000"/>
              </a:lnSpc>
              <a:defRPr/>
            </a:pPr>
            <a:endParaRPr lang="en-US" altLang="zh-CN" sz="3200" dirty="0" smtClean="0">
              <a:latin typeface="+mj-ea"/>
            </a:endParaRPr>
          </a:p>
          <a:p>
            <a:pPr>
              <a:lnSpc>
                <a:spcPct val="90000"/>
              </a:lnSpc>
              <a:defRPr/>
            </a:pPr>
            <a:endParaRPr lang="en-US" altLang="zh-CN" sz="3200" dirty="0" smtClean="0">
              <a:latin typeface="+mj-ea"/>
            </a:endParaRPr>
          </a:p>
          <a:p>
            <a:pPr>
              <a:lnSpc>
                <a:spcPct val="90000"/>
              </a:lnSpc>
              <a:defRPr/>
            </a:pPr>
            <a:r>
              <a:rPr lang="zh-CN" altLang="en-US" sz="3200" dirty="0" smtClean="0">
                <a:latin typeface="+mj-ea"/>
              </a:rPr>
              <a:t>报名联系人：统计学院</a:t>
            </a:r>
            <a:r>
              <a:rPr lang="zh-CN" altLang="en-US" sz="3200" dirty="0" smtClean="0">
                <a:latin typeface="+mj-ea"/>
              </a:rPr>
              <a:t>龚宇</a:t>
            </a:r>
            <a:r>
              <a:rPr lang="zh-CN" altLang="en-US" sz="3200" dirty="0">
                <a:latin typeface="+mj-ea"/>
              </a:rPr>
              <a:t>老师</a:t>
            </a:r>
            <a:endParaRPr lang="zh-CN" altLang="en-US" sz="3200" dirty="0">
              <a:latin typeface="+mj-ea"/>
            </a:endParaRPr>
          </a:p>
          <a:p>
            <a:pPr>
              <a:lnSpc>
                <a:spcPct val="90000"/>
              </a:lnSpc>
              <a:defRPr/>
            </a:pPr>
            <a:r>
              <a:rPr lang="zh-CN" altLang="en-US" sz="3200" dirty="0" smtClean="0">
                <a:latin typeface="+mj-ea"/>
              </a:rPr>
              <a:t>也可将报名信息发到报名邮箱：</a:t>
            </a:r>
            <a:r>
              <a:rPr lang="en-US" altLang="zh-CN" sz="3200" dirty="0" smtClean="0">
                <a:latin typeface="+mj-ea"/>
                <a:hlinkClick r:id="rId2"/>
              </a:rPr>
              <a:t>mixiegen2016@sina.com</a:t>
            </a:r>
            <a:r>
              <a:rPr lang="zh-CN" altLang="en-US" sz="3200" dirty="0" smtClean="0">
                <a:latin typeface="+mj-ea"/>
              </a:rPr>
              <a:t>（有自动回复）</a:t>
            </a:r>
            <a:endParaRPr lang="en-US" altLang="zh-CN" sz="3200" dirty="0" smtClean="0">
              <a:latin typeface="+mj-ea"/>
            </a:endParaRPr>
          </a:p>
          <a:p>
            <a:pPr>
              <a:lnSpc>
                <a:spcPct val="90000"/>
              </a:lnSpc>
              <a:defRPr/>
            </a:pPr>
            <a:r>
              <a:rPr lang="zh-CN" altLang="en-US" sz="3200" smtClean="0">
                <a:latin typeface="+mj-ea"/>
              </a:rPr>
              <a:t>或者</a:t>
            </a:r>
            <a:r>
              <a:rPr lang="zh-CN" altLang="en-US" sz="3200" smtClean="0">
                <a:latin typeface="+mj-ea"/>
              </a:rPr>
              <a:t>加</a:t>
            </a:r>
            <a:r>
              <a:rPr lang="zh-CN" altLang="en-US" sz="3200" smtClean="0">
                <a:latin typeface="+mj-ea"/>
              </a:rPr>
              <a:t>龚宇老师</a:t>
            </a:r>
            <a:r>
              <a:rPr lang="zh-CN" altLang="en-US" sz="3200" smtClean="0">
                <a:latin typeface="+mj-ea"/>
              </a:rPr>
              <a:t>微信</a:t>
            </a:r>
            <a:r>
              <a:rPr lang="zh-CN" altLang="en-US" sz="3200" dirty="0" smtClean="0">
                <a:latin typeface="+mj-ea"/>
              </a:rPr>
              <a:t>：</a:t>
            </a:r>
            <a:r>
              <a:rPr lang="en-US" altLang="zh-CN" sz="3200" dirty="0" smtClean="0">
                <a:latin typeface="+mj-ea"/>
              </a:rPr>
              <a:t>13581798775</a:t>
            </a:r>
          </a:p>
          <a:p>
            <a:pPr>
              <a:lnSpc>
                <a:spcPct val="90000"/>
              </a:lnSpc>
              <a:defRPr/>
            </a:pPr>
            <a:endParaRPr lang="en-US" altLang="zh-CN" sz="3200" dirty="0" smtClean="0">
              <a:latin typeface="+mj-ea"/>
            </a:endParaRPr>
          </a:p>
          <a:p>
            <a:pPr>
              <a:lnSpc>
                <a:spcPct val="90000"/>
              </a:lnSpc>
              <a:defRPr/>
            </a:pPr>
            <a:endParaRPr lang="en-US" altLang="zh-CN" sz="3200" dirty="0" smtClean="0">
              <a:latin typeface="+mj-ea"/>
            </a:endParaRPr>
          </a:p>
          <a:p>
            <a:pPr>
              <a:lnSpc>
                <a:spcPct val="90000"/>
              </a:lnSpc>
              <a:defRPr/>
            </a:pPr>
            <a:r>
              <a:rPr lang="zh-CN" altLang="en-US" sz="3200" b="1" dirty="0" smtClean="0">
                <a:solidFill>
                  <a:srgbClr val="FF0000"/>
                </a:solidFill>
                <a:latin typeface="+mj-ea"/>
              </a:rPr>
              <a:t>报名截止日期：</a:t>
            </a:r>
            <a:r>
              <a:rPr lang="en-US" altLang="zh-CN" sz="3200" b="1" dirty="0" smtClean="0">
                <a:solidFill>
                  <a:srgbClr val="FF0000"/>
                </a:solidFill>
                <a:latin typeface="+mj-ea"/>
              </a:rPr>
              <a:t>2016</a:t>
            </a:r>
            <a:r>
              <a:rPr lang="zh-CN" altLang="en-US" sz="3200" b="1" dirty="0" smtClean="0">
                <a:solidFill>
                  <a:srgbClr val="FF0000"/>
                </a:solidFill>
                <a:latin typeface="+mj-ea"/>
              </a:rPr>
              <a:t>年</a:t>
            </a:r>
            <a:r>
              <a:rPr lang="en-US" altLang="zh-CN" sz="3200" b="1" dirty="0" smtClean="0">
                <a:solidFill>
                  <a:srgbClr val="FF0000"/>
                </a:solidFill>
                <a:latin typeface="+mj-ea"/>
              </a:rPr>
              <a:t>3</a:t>
            </a:r>
            <a:r>
              <a:rPr lang="zh-CN" altLang="en-US" sz="3200" b="1" dirty="0" smtClean="0">
                <a:solidFill>
                  <a:srgbClr val="FF0000"/>
                </a:solidFill>
                <a:latin typeface="+mj-ea"/>
              </a:rPr>
              <a:t>月</a:t>
            </a:r>
            <a:r>
              <a:rPr lang="en-US" altLang="zh-CN" sz="3200" b="1" dirty="0" smtClean="0">
                <a:solidFill>
                  <a:srgbClr val="FF0000"/>
                </a:solidFill>
                <a:latin typeface="+mj-ea"/>
              </a:rPr>
              <a:t>15</a:t>
            </a:r>
            <a:r>
              <a:rPr lang="zh-CN" altLang="en-US" sz="3200" b="1" dirty="0" smtClean="0">
                <a:solidFill>
                  <a:srgbClr val="FF0000"/>
                </a:solidFill>
                <a:latin typeface="+mj-ea"/>
              </a:rPr>
              <a:t>日</a:t>
            </a:r>
            <a:endParaRPr lang="en-US" altLang="zh-CN" sz="3200" b="1" dirty="0">
              <a:solidFill>
                <a:srgbClr val="FF0000"/>
              </a:solidFill>
              <a:latin typeface="+mj-ea"/>
            </a:endParaRPr>
          </a:p>
        </p:txBody>
      </p:sp>
      <p:graphicFrame>
        <p:nvGraphicFramePr>
          <p:cNvPr id="4" name="表格 3"/>
          <p:cNvGraphicFramePr>
            <a:graphicFrameLocks noGrp="1"/>
          </p:cNvGraphicFramePr>
          <p:nvPr>
            <p:extLst>
              <p:ext uri="{D42A27DB-BD31-4B8C-83A1-F6EECF244321}">
                <p14:modId xmlns:p14="http://schemas.microsoft.com/office/powerpoint/2010/main" val="2525691900"/>
              </p:ext>
            </p:extLst>
          </p:nvPr>
        </p:nvGraphicFramePr>
        <p:xfrm>
          <a:off x="457200" y="1591127"/>
          <a:ext cx="8075240" cy="1062221"/>
        </p:xfrm>
        <a:graphic>
          <a:graphicData uri="http://schemas.openxmlformats.org/drawingml/2006/table">
            <a:tbl>
              <a:tblPr>
                <a:tableStyleId>{5C22544A-7EE6-4342-B048-85BDC9FD1C3A}</a:tableStyleId>
              </a:tblPr>
              <a:tblGrid>
                <a:gridCol w="807524"/>
                <a:gridCol w="807524"/>
                <a:gridCol w="807524"/>
                <a:gridCol w="807524"/>
                <a:gridCol w="807524"/>
                <a:gridCol w="807524"/>
                <a:gridCol w="807524"/>
                <a:gridCol w="807524"/>
                <a:gridCol w="807524"/>
                <a:gridCol w="807524"/>
              </a:tblGrid>
              <a:tr h="504056">
                <a:tc>
                  <a:txBody>
                    <a:bodyPr/>
                    <a:lstStyle/>
                    <a:p>
                      <a:pPr algn="ctr" fontAlgn="ctr"/>
                      <a:r>
                        <a:rPr lang="zh-CN" altLang="en-US" sz="1800" u="none" strike="noStrike" dirty="0">
                          <a:effectLst/>
                        </a:rPr>
                        <a:t>姓名</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性别</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学号</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学院</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专业</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手机号</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邮箱</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参加期</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smtClean="0">
                          <a:effectLst/>
                        </a:rPr>
                        <a:t>父亲</a:t>
                      </a:r>
                      <a:endParaRPr lang="en-US" altLang="zh-CN" sz="1800" u="none" strike="noStrike" dirty="0" smtClean="0">
                        <a:effectLst/>
                      </a:endParaRPr>
                    </a:p>
                    <a:p>
                      <a:pPr algn="ctr" fontAlgn="ctr"/>
                      <a:r>
                        <a:rPr lang="zh-CN" altLang="en-US" sz="1800" u="none" strike="noStrike" dirty="0" smtClean="0">
                          <a:effectLst/>
                        </a:rPr>
                        <a:t>手机</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smtClean="0">
                          <a:effectLst/>
                        </a:rPr>
                        <a:t>母系</a:t>
                      </a:r>
                      <a:endParaRPr lang="en-US" altLang="zh-CN" sz="1800" u="none" strike="noStrike" dirty="0" smtClean="0">
                        <a:effectLst/>
                      </a:endParaRPr>
                    </a:p>
                    <a:p>
                      <a:pPr algn="ctr" fontAlgn="ctr"/>
                      <a:r>
                        <a:rPr lang="zh-CN" altLang="en-US" sz="1800" u="none" strike="noStrike" dirty="0" smtClean="0">
                          <a:effectLst/>
                        </a:rPr>
                        <a:t>手机</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r>
              <a:tr h="504056">
                <a:tc>
                  <a:txBody>
                    <a:bodyPr/>
                    <a:lstStyle/>
                    <a:p>
                      <a:pPr algn="ctr" fontAlgn="ctr"/>
                      <a:r>
                        <a:rPr lang="zh-CN" altLang="en-US" sz="1800" u="none" strike="noStrike">
                          <a:effectLst/>
                        </a:rPr>
                        <a:t>　</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　</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　</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a:effectLst/>
                        </a:rPr>
                        <a:t>　</a:t>
                      </a:r>
                      <a:endParaRPr lang="zh-CN" altLang="en-US" sz="18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1" descr="美国 063.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1" descr="美国 07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zh-CN" altLang="en-US" sz="4400" b="1" dirty="0" smtClean="0">
                <a:solidFill>
                  <a:schemeClr val="tx1"/>
                </a:solidFill>
              </a:rPr>
              <a:t>密歇根大学暑期项目</a:t>
            </a:r>
            <a:r>
              <a:rPr lang="en-US" altLang="zh-CN" sz="4400" dirty="0" smtClean="0">
                <a:solidFill>
                  <a:schemeClr val="tx1"/>
                </a:solidFill>
              </a:rPr>
              <a:t/>
            </a:r>
            <a:br>
              <a:rPr lang="en-US" altLang="zh-CN" sz="4400" dirty="0" smtClean="0">
                <a:solidFill>
                  <a:schemeClr val="tx1"/>
                </a:solidFill>
              </a:rPr>
            </a:br>
            <a:endParaRPr lang="zh-CN" altLang="zh-CN" dirty="0" smtClean="0"/>
          </a:p>
        </p:txBody>
      </p:sp>
      <p:sp>
        <p:nvSpPr>
          <p:cNvPr id="6147" name="Rectangle 3"/>
          <p:cNvSpPr>
            <a:spLocks noGrp="1" noChangeArrowheads="1"/>
          </p:cNvSpPr>
          <p:nvPr>
            <p:ph type="body" idx="1"/>
          </p:nvPr>
        </p:nvSpPr>
        <p:spPr/>
        <p:txBody>
          <a:bodyPr/>
          <a:lstStyle/>
          <a:p>
            <a:pPr eaLnBrk="1" hangingPunct="1"/>
            <a:r>
              <a:rPr lang="zh-CN" altLang="en-US" dirty="0" smtClean="0"/>
              <a:t>一、项目介绍</a:t>
            </a:r>
          </a:p>
          <a:p>
            <a:pPr eaLnBrk="1" hangingPunct="1"/>
            <a:r>
              <a:rPr lang="zh-CN" altLang="en-US" dirty="0" smtClean="0"/>
              <a:t>二、学习内容</a:t>
            </a:r>
          </a:p>
          <a:p>
            <a:pPr eaLnBrk="1" hangingPunct="1"/>
            <a:r>
              <a:rPr lang="zh-CN" altLang="en-US" dirty="0" smtClean="0"/>
              <a:t>三、学习认证</a:t>
            </a:r>
          </a:p>
          <a:p>
            <a:pPr eaLnBrk="1" hangingPunct="1"/>
            <a:r>
              <a:rPr lang="zh-CN" altLang="en-US" dirty="0" smtClean="0"/>
              <a:t>四、费用</a:t>
            </a:r>
          </a:p>
          <a:p>
            <a:pPr eaLnBrk="1" hangingPunct="1"/>
            <a:r>
              <a:rPr lang="zh-CN" altLang="en-US" dirty="0" smtClean="0"/>
              <a:t>五、住宿</a:t>
            </a:r>
          </a:p>
          <a:p>
            <a:pPr eaLnBrk="1" hangingPunct="1"/>
            <a:r>
              <a:rPr lang="zh-CN" altLang="en-US" dirty="0" smtClean="0"/>
              <a:t>六、其他活动</a:t>
            </a:r>
          </a:p>
          <a:p>
            <a:pPr eaLnBrk="1" hangingPunct="1">
              <a:buFont typeface="Wingdings" pitchFamily="2" charset="2"/>
              <a:buNone/>
            </a:pPr>
            <a:endParaRPr lang="zh-CN" altLang="en-US" dirty="0" smtClean="0"/>
          </a:p>
          <a:p>
            <a:pPr eaLnBrk="1" hangingPunct="1"/>
            <a:endParaRPr lang="en-US" altLang="zh-CN"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1" descr="美国 233.jpg"/>
          <p:cNvPicPr>
            <a:picLocks noChangeAspect="1"/>
          </p:cNvPicPr>
          <p:nvPr/>
        </p:nvPicPr>
        <p:blipFill>
          <a:blip r:embed="rId2"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1" descr="美国 238.jpg"/>
          <p:cNvPicPr>
            <a:picLocks noChangeAspect="1"/>
          </p:cNvPicPr>
          <p:nvPr/>
        </p:nvPicPr>
        <p:blipFill>
          <a:blip r:embed="rId2"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1" descr="美国 258.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1" descr="美国 15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1" descr="美国 06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1" descr="美国 075.jpg"/>
          <p:cNvPicPr>
            <a:picLocks noChangeAspect="1"/>
          </p:cNvPicPr>
          <p:nvPr/>
        </p:nvPicPr>
        <p:blipFill>
          <a:blip r:embed="rId2"/>
          <a:srcRect/>
          <a:stretch>
            <a:fillRect/>
          </a:stretch>
        </p:blipFill>
        <p:spPr bwMode="auto">
          <a:xfrm>
            <a:off x="1500166" y="142851"/>
            <a:ext cx="6215106" cy="647406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357188" y="857250"/>
            <a:ext cx="8229600" cy="1139825"/>
          </a:xfrm>
        </p:spPr>
        <p:txBody>
          <a:bodyPr/>
          <a:lstStyle/>
          <a:p>
            <a:r>
              <a:rPr lang="zh-CN" altLang="en-US" b="1" dirty="0" smtClean="0">
                <a:solidFill>
                  <a:schemeClr val="tx1"/>
                </a:solidFill>
              </a:rPr>
              <a:t>密歇根大学</a:t>
            </a:r>
            <a:r>
              <a:rPr lang="en-US" altLang="zh-CN" b="1" dirty="0" smtClean="0">
                <a:solidFill>
                  <a:schemeClr val="tx1"/>
                </a:solidFill>
              </a:rPr>
              <a:t>——</a:t>
            </a:r>
            <a:r>
              <a:rPr lang="zh-CN" altLang="en-US" b="1" dirty="0" smtClean="0">
                <a:solidFill>
                  <a:schemeClr val="tx1"/>
                </a:solidFill>
              </a:rPr>
              <a:t>社会研究学院</a:t>
            </a:r>
            <a:r>
              <a:rPr lang="en-US" altLang="zh-CN" b="1" dirty="0" smtClean="0">
                <a:solidFill>
                  <a:schemeClr val="tx1"/>
                </a:solidFill>
              </a:rPr>
              <a:t/>
            </a:r>
            <a:br>
              <a:rPr lang="en-US" altLang="zh-CN" b="1" dirty="0" smtClean="0">
                <a:solidFill>
                  <a:schemeClr val="tx1"/>
                </a:solidFill>
              </a:rPr>
            </a:br>
            <a:r>
              <a:rPr lang="en-US" altLang="zh-CN" b="1" dirty="0" smtClean="0">
                <a:solidFill>
                  <a:schemeClr val="tx1"/>
                </a:solidFill>
              </a:rPr>
              <a:t/>
            </a:r>
            <a:br>
              <a:rPr lang="en-US" altLang="zh-CN" b="1" dirty="0" smtClean="0">
                <a:solidFill>
                  <a:schemeClr val="tx1"/>
                </a:solidFill>
              </a:rPr>
            </a:br>
            <a:r>
              <a:rPr lang="en-US" altLang="zh-CN" sz="4000" b="1" dirty="0" smtClean="0">
                <a:solidFill>
                  <a:schemeClr val="tx1"/>
                </a:solidFill>
              </a:rPr>
              <a:t>ICPSR</a:t>
            </a:r>
            <a:r>
              <a:rPr lang="zh-CN" altLang="en-US" sz="4000" b="1" dirty="0" smtClean="0">
                <a:solidFill>
                  <a:schemeClr val="tx1"/>
                </a:solidFill>
              </a:rPr>
              <a:t>项目是由社会研究学院于</a:t>
            </a:r>
            <a:r>
              <a:rPr lang="en-US" altLang="zh-CN" sz="4000" b="1" dirty="0" smtClean="0">
                <a:solidFill>
                  <a:schemeClr val="tx1"/>
                </a:solidFill>
              </a:rPr>
              <a:t>1963</a:t>
            </a:r>
            <a:r>
              <a:rPr lang="zh-CN" altLang="en-US" sz="4000" b="1" dirty="0" smtClean="0">
                <a:solidFill>
                  <a:schemeClr val="tx1"/>
                </a:solidFill>
              </a:rPr>
              <a:t>年创办的，至今已有</a:t>
            </a:r>
            <a:r>
              <a:rPr lang="en-US" altLang="zh-CN" sz="4000" b="1" dirty="0" smtClean="0">
                <a:solidFill>
                  <a:schemeClr val="tx1"/>
                </a:solidFill>
              </a:rPr>
              <a:t>50</a:t>
            </a:r>
            <a:r>
              <a:rPr lang="zh-CN" altLang="en-US" sz="4000" b="1" dirty="0" smtClean="0">
                <a:solidFill>
                  <a:schemeClr val="tx1"/>
                </a:solidFill>
              </a:rPr>
              <a:t>多年历史。</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altLang="zh-CN" sz="4400" smtClean="0">
                <a:solidFill>
                  <a:schemeClr val="tx1"/>
                </a:solidFill>
              </a:rPr>
              <a:t>ICPSR</a:t>
            </a:r>
            <a:r>
              <a:rPr lang="zh-CN" altLang="en-US" sz="4400" smtClean="0">
                <a:solidFill>
                  <a:schemeClr val="tx1"/>
                </a:solidFill>
              </a:rPr>
              <a:t>项目介绍</a:t>
            </a:r>
            <a:endParaRPr lang="zh-CN" altLang="en-US" smtClean="0">
              <a:solidFill>
                <a:schemeClr val="tx1"/>
              </a:solidFill>
            </a:endParaRPr>
          </a:p>
        </p:txBody>
      </p:sp>
      <p:sp>
        <p:nvSpPr>
          <p:cNvPr id="7171" name="Rectangle 3"/>
          <p:cNvSpPr>
            <a:spLocks noGrp="1" noChangeArrowheads="1"/>
          </p:cNvSpPr>
          <p:nvPr>
            <p:ph type="body" idx="1"/>
          </p:nvPr>
        </p:nvSpPr>
        <p:spPr/>
        <p:txBody>
          <a:bodyPr/>
          <a:lstStyle/>
          <a:p>
            <a:pPr eaLnBrk="1" hangingPunct="1"/>
            <a:r>
              <a:rPr lang="en-US" altLang="zh-CN" dirty="0" smtClean="0"/>
              <a:t>ICPSR</a:t>
            </a:r>
            <a:r>
              <a:rPr lang="zh-CN" altLang="en-US" dirty="0" smtClean="0"/>
              <a:t>（政治和社会研究大学间联合体）暑期课程起始于</a:t>
            </a:r>
            <a:r>
              <a:rPr lang="en-US" altLang="zh-CN" dirty="0" smtClean="0"/>
              <a:t>1963</a:t>
            </a:r>
            <a:r>
              <a:rPr lang="zh-CN" altLang="en-US" dirty="0" smtClean="0"/>
              <a:t>年，是世界公认的在社会科学研究方法上的领先者。</a:t>
            </a:r>
          </a:p>
          <a:p>
            <a:pPr>
              <a:defRPr/>
            </a:pPr>
            <a:r>
              <a:rPr lang="en-US" altLang="zh-CN" sz="3200" dirty="0" smtClean="0">
                <a:solidFill>
                  <a:schemeClr val="tx1"/>
                </a:solidFill>
                <a:latin typeface="+mj-ea"/>
                <a:ea typeface="+mn-ea"/>
                <a:cs typeface="+mn-cs"/>
              </a:rPr>
              <a:t>ICPSR</a:t>
            </a:r>
            <a:r>
              <a:rPr lang="zh-CN" altLang="en-US" sz="3200" dirty="0" smtClean="0">
                <a:solidFill>
                  <a:schemeClr val="tx1"/>
                </a:solidFill>
                <a:latin typeface="+mj-ea"/>
                <a:ea typeface="+mn-ea"/>
                <a:cs typeface="+mn-cs"/>
              </a:rPr>
              <a:t>暑期项目聘请美国多所名牌大学的教授担任主讲教师，</a:t>
            </a:r>
            <a:endParaRPr lang="en-US" altLang="zh-CN" sz="3200" dirty="0" smtClean="0">
              <a:solidFill>
                <a:schemeClr val="tx1"/>
              </a:solidFill>
              <a:latin typeface="+mj-ea"/>
              <a:ea typeface="+mn-ea"/>
              <a:cs typeface="+mn-cs"/>
            </a:endParaRPr>
          </a:p>
          <a:p>
            <a:pPr>
              <a:defRPr/>
            </a:pPr>
            <a:r>
              <a:rPr lang="zh-CN" altLang="en-US" sz="3200" dirty="0" smtClean="0">
                <a:solidFill>
                  <a:schemeClr val="tx1"/>
                </a:solidFill>
                <a:latin typeface="+mj-ea"/>
                <a:ea typeface="+mn-ea"/>
                <a:cs typeface="+mn-cs"/>
              </a:rPr>
              <a:t>每年有</a:t>
            </a:r>
            <a:r>
              <a:rPr lang="zh-CN" altLang="en-US" sz="3200" dirty="0" smtClean="0">
                <a:latin typeface="+mj-ea"/>
              </a:rPr>
              <a:t>几百</a:t>
            </a:r>
            <a:r>
              <a:rPr lang="zh-CN" altLang="en-US" sz="3200" dirty="0" smtClean="0">
                <a:solidFill>
                  <a:schemeClr val="tx1"/>
                </a:solidFill>
                <a:latin typeface="+mj-ea"/>
                <a:ea typeface="+mn-ea"/>
                <a:cs typeface="+mn-cs"/>
              </a:rPr>
              <a:t>名全世界各大学的本科生、研究生参加该项目的培训。</a:t>
            </a:r>
            <a:endParaRPr lang="en-US" altLang="zh-CN" sz="3200" dirty="0" smtClean="0">
              <a:solidFill>
                <a:schemeClr val="tx1"/>
              </a:solidFill>
              <a:latin typeface="+mj-ea"/>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altLang="zh-CN" sz="4400" smtClean="0">
                <a:solidFill>
                  <a:schemeClr val="tx1"/>
                </a:solidFill>
              </a:rPr>
              <a:t>ICPSR</a:t>
            </a:r>
            <a:r>
              <a:rPr lang="zh-CN" altLang="en-US" sz="4400" smtClean="0">
                <a:solidFill>
                  <a:schemeClr val="tx1"/>
                </a:solidFill>
              </a:rPr>
              <a:t>项目介绍</a:t>
            </a:r>
            <a:endParaRPr lang="zh-CN" altLang="zh-CN" smtClean="0">
              <a:solidFill>
                <a:schemeClr val="tx1"/>
              </a:solidFill>
            </a:endParaRPr>
          </a:p>
        </p:txBody>
      </p:sp>
      <p:sp>
        <p:nvSpPr>
          <p:cNvPr id="10243" name="Rectangle 3"/>
          <p:cNvSpPr>
            <a:spLocks noGrp="1" noChangeArrowheads="1"/>
          </p:cNvSpPr>
          <p:nvPr>
            <p:ph type="body" idx="1"/>
          </p:nvPr>
        </p:nvSpPr>
        <p:spPr/>
        <p:txBody>
          <a:bodyPr/>
          <a:lstStyle/>
          <a:p>
            <a:pPr eaLnBrk="1" hangingPunct="1"/>
            <a:r>
              <a:rPr lang="zh-CN" altLang="en-US" dirty="0" smtClean="0"/>
              <a:t>每年暑期培训的参与者来自于全世界</a:t>
            </a:r>
            <a:r>
              <a:rPr lang="en-US" altLang="zh-CN" dirty="0" smtClean="0"/>
              <a:t>200</a:t>
            </a:r>
            <a:r>
              <a:rPr lang="zh-CN" altLang="en-US" dirty="0" smtClean="0"/>
              <a:t>多个高等院校，约</a:t>
            </a:r>
            <a:r>
              <a:rPr lang="en-US" altLang="zh-CN" dirty="0" smtClean="0"/>
              <a:t>25</a:t>
            </a:r>
            <a:r>
              <a:rPr lang="zh-CN" altLang="en-US" dirty="0" smtClean="0"/>
              <a:t>个不同的专业和学科（社会、经济、管理、政治等），其中包括在美国、加拿大、欧洲、大洋洲、亚洲、非洲和拉丁美洲的多所大学，以及全世界不同类型的世界组织。</a:t>
            </a:r>
          </a:p>
          <a:p>
            <a:pPr eaLnBrk="1" hangingPunct="1"/>
            <a:r>
              <a:rPr lang="zh-CN" altLang="en-US" dirty="0" smtClean="0"/>
              <a:t>暑期培训在研究设计、定量分析方法、数据分析等方面提供了一个全面的综合培训与实践。</a:t>
            </a:r>
          </a:p>
          <a:p>
            <a:pPr eaLnBrk="1" hangingPunct="1"/>
            <a:endParaRPr lang="en-US" altLang="zh-CN" dirty="0" smtClean="0"/>
          </a:p>
          <a:p>
            <a:pPr eaLnBrk="1" hangingPunct="1">
              <a:buNone/>
            </a:pPr>
            <a:endParaRPr lang="zh-CN" altLang="en-U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US" altLang="zh-CN" sz="4400" smtClean="0">
                <a:solidFill>
                  <a:schemeClr val="tx1"/>
                </a:solidFill>
              </a:rPr>
              <a:t>ICPSR</a:t>
            </a:r>
            <a:r>
              <a:rPr lang="zh-CN" altLang="en-US" sz="4400" smtClean="0">
                <a:solidFill>
                  <a:schemeClr val="tx1"/>
                </a:solidFill>
              </a:rPr>
              <a:t>项目介绍</a:t>
            </a:r>
            <a:endParaRPr lang="zh-CN" altLang="zh-CN" smtClean="0">
              <a:solidFill>
                <a:schemeClr val="tx1"/>
              </a:solidFill>
            </a:endParaRPr>
          </a:p>
        </p:txBody>
      </p:sp>
      <p:sp>
        <p:nvSpPr>
          <p:cNvPr id="9219" name="Rectangle 3"/>
          <p:cNvSpPr>
            <a:spLocks noGrp="1" noChangeArrowheads="1"/>
          </p:cNvSpPr>
          <p:nvPr>
            <p:ph type="body" idx="1"/>
          </p:nvPr>
        </p:nvSpPr>
        <p:spPr/>
        <p:txBody>
          <a:bodyPr/>
          <a:lstStyle/>
          <a:p>
            <a:pPr eaLnBrk="1" hangingPunct="1"/>
            <a:r>
              <a:rPr lang="zh-CN" altLang="en-US" dirty="0" smtClean="0"/>
              <a:t>暑期培训时间安排分成两个</a:t>
            </a:r>
            <a:r>
              <a:rPr lang="en-US" altLang="zh-CN" dirty="0" smtClean="0"/>
              <a:t>4</a:t>
            </a:r>
            <a:r>
              <a:rPr lang="zh-CN" altLang="en-US" dirty="0" smtClean="0"/>
              <a:t>周的小学期</a:t>
            </a:r>
          </a:p>
          <a:p>
            <a:pPr eaLnBrk="1" hangingPunct="1"/>
            <a:r>
              <a:rPr lang="zh-CN" altLang="en-US" dirty="0" smtClean="0"/>
              <a:t>其中包括课堂教学、教学研讨会和会议等多种形式。</a:t>
            </a:r>
          </a:p>
          <a:p>
            <a:pPr eaLnBrk="1" hangingPunct="1"/>
            <a:r>
              <a:rPr lang="zh-CN" altLang="en-US" dirty="0" smtClean="0"/>
              <a:t>此外，培训还为参与者提供专门研讨会的机会，在其中可以讨各种研究方法在实际问题中的应用。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zh-CN" altLang="en-US" smtClean="0">
                <a:solidFill>
                  <a:schemeClr val="tx1"/>
                </a:solidFill>
              </a:rPr>
              <a:t>学习内容</a:t>
            </a:r>
          </a:p>
        </p:txBody>
      </p:sp>
      <p:sp>
        <p:nvSpPr>
          <p:cNvPr id="11267" name="Rectangle 3"/>
          <p:cNvSpPr>
            <a:spLocks noGrp="1" noChangeArrowheads="1"/>
          </p:cNvSpPr>
          <p:nvPr>
            <p:ph type="body" idx="1"/>
          </p:nvPr>
        </p:nvSpPr>
        <p:spPr/>
        <p:txBody>
          <a:bodyPr/>
          <a:lstStyle/>
          <a:p>
            <a:pPr eaLnBrk="1" hangingPunct="1"/>
            <a:r>
              <a:rPr lang="zh-CN" altLang="en-US" b="1" dirty="0" smtClean="0"/>
              <a:t>第</a:t>
            </a:r>
            <a:r>
              <a:rPr lang="en-US" altLang="zh-CN" b="1" dirty="0" smtClean="0"/>
              <a:t>I</a:t>
            </a:r>
            <a:r>
              <a:rPr lang="zh-CN" altLang="en-US" b="1" dirty="0" smtClean="0"/>
              <a:t>期：介绍定量方法</a:t>
            </a:r>
          </a:p>
          <a:p>
            <a:pPr eaLnBrk="1" hangingPunct="1"/>
            <a:r>
              <a:rPr lang="zh-CN" altLang="en-US" dirty="0" smtClean="0">
                <a:latin typeface="楷体_GB2312" pitchFamily="49" charset="-122"/>
                <a:ea typeface="楷体_GB2312" pitchFamily="49" charset="-122"/>
              </a:rPr>
              <a:t>第</a:t>
            </a:r>
            <a:r>
              <a:rPr lang="en-US" altLang="zh-CN" dirty="0" smtClean="0">
                <a:latin typeface="楷体_GB2312" pitchFamily="49" charset="-122"/>
                <a:ea typeface="楷体_GB2312" pitchFamily="49" charset="-122"/>
              </a:rPr>
              <a:t>I</a:t>
            </a:r>
            <a:r>
              <a:rPr lang="zh-CN" altLang="en-US" dirty="0" smtClean="0">
                <a:latin typeface="楷体_GB2312" pitchFamily="49" charset="-122"/>
                <a:ea typeface="楷体_GB2312" pitchFamily="49" charset="-122"/>
              </a:rPr>
              <a:t>期的课程是比较基础的技能课程，是进行定量分析必备知识和技能，同时第</a:t>
            </a:r>
            <a:r>
              <a:rPr lang="en-US" altLang="zh-CN" dirty="0" smtClean="0">
                <a:latin typeface="楷体_GB2312" pitchFamily="49" charset="-122"/>
                <a:ea typeface="楷体_GB2312" pitchFamily="49" charset="-122"/>
              </a:rPr>
              <a:t>I</a:t>
            </a:r>
            <a:r>
              <a:rPr lang="zh-CN" altLang="en-US" dirty="0" smtClean="0">
                <a:latin typeface="楷体_GB2312" pitchFamily="49" charset="-122"/>
                <a:ea typeface="楷体_GB2312" pitchFamily="49" charset="-122"/>
              </a:rPr>
              <a:t>期的培训课程也是为参加第</a:t>
            </a:r>
            <a:r>
              <a:rPr lang="en-US" altLang="zh-CN" dirty="0" smtClean="0">
                <a:latin typeface="楷体_GB2312" pitchFamily="49" charset="-122"/>
                <a:ea typeface="楷体_GB2312" pitchFamily="49" charset="-122"/>
              </a:rPr>
              <a:t>II</a:t>
            </a:r>
            <a:r>
              <a:rPr lang="zh-CN" altLang="en-US" dirty="0" smtClean="0">
                <a:latin typeface="楷体_GB2312" pitchFamily="49" charset="-122"/>
                <a:ea typeface="楷体_GB2312" pitchFamily="49" charset="-122"/>
              </a:rPr>
              <a:t>期的参与者提供基础，课程包括介绍基本的数学、统计和数据分析方法。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857224" y="857232"/>
            <a:ext cx="6858048" cy="5563848"/>
          </a:xfrm>
          <a:prstGeom prst="rect">
            <a:avLst/>
          </a:prstGeom>
          <a:noFill/>
          <a:ln w="9525">
            <a:noFill/>
            <a:miter lim="800000"/>
            <a:headEnd/>
            <a:tailEnd/>
          </a:ln>
          <a:effectLst/>
        </p:spPr>
      </p:pic>
      <p:sp>
        <p:nvSpPr>
          <p:cNvPr id="2" name="文本框 1"/>
          <p:cNvSpPr txBox="1"/>
          <p:nvPr/>
        </p:nvSpPr>
        <p:spPr>
          <a:xfrm>
            <a:off x="1441932" y="334012"/>
            <a:ext cx="5688632" cy="523220"/>
          </a:xfrm>
          <a:prstGeom prst="rect">
            <a:avLst/>
          </a:prstGeom>
          <a:noFill/>
        </p:spPr>
        <p:txBody>
          <a:bodyPr wrap="square" rtlCol="0">
            <a:spAutoFit/>
          </a:bodyPr>
          <a:lstStyle/>
          <a:p>
            <a:r>
              <a:rPr lang="en-US" altLang="zh-CN" sz="2800" dirty="0" smtClean="0"/>
              <a:t>First Session, June 20-July 15</a:t>
            </a:r>
            <a:endParaRPr lang="zh-CN" altLang="en-US" sz="2800" dirty="0"/>
          </a:p>
        </p:txBody>
      </p:sp>
    </p:spTree>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Edge</Template>
  <TotalTime>663</TotalTime>
  <Words>1074</Words>
  <Application>Microsoft Office PowerPoint</Application>
  <PresentationFormat>全屏显示(4:3)</PresentationFormat>
  <Paragraphs>129</Paragraphs>
  <Slides>35</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35</vt:i4>
      </vt:variant>
    </vt:vector>
  </HeadingPairs>
  <TitlesOfParts>
    <vt:vector size="42" baseType="lpstr">
      <vt:lpstr>华文行楷</vt:lpstr>
      <vt:lpstr>楷体_GB2312</vt:lpstr>
      <vt:lpstr>宋体</vt:lpstr>
      <vt:lpstr>Arial</vt:lpstr>
      <vt:lpstr>Garamond</vt:lpstr>
      <vt:lpstr>Wingdings</vt:lpstr>
      <vt:lpstr>Edge</vt:lpstr>
      <vt:lpstr>PowerPoint 演示文稿</vt:lpstr>
      <vt:lpstr>University  of Michigan——Ann Arbor 美国公立学校的常青藤  高等教育研究机构QS公司近期发布2011世界大学排名前100的学校 第14名，密歇根大学  University of Michigan  英国《泰晤士报高等教育副刊》发布2011-2012世界大学排名 第18名，  University of Michigan   2014年NEWS美国大学排名 第28名，University of Michigan- Ann Arbor  2014年福布斯美国大学排名 第28名，University of Michigan- Ann Arbor     </vt:lpstr>
      <vt:lpstr>密歇根大学暑期项目 </vt:lpstr>
      <vt:lpstr>密歇根大学——社会研究学院  ICPSR项目是由社会研究学院于1963年创办的，至今已有50多年历史。</vt:lpstr>
      <vt:lpstr>ICPSR项目介绍</vt:lpstr>
      <vt:lpstr>ICPSR项目介绍</vt:lpstr>
      <vt:lpstr>ICPSR项目介绍</vt:lpstr>
      <vt:lpstr>学习内容</vt:lpstr>
      <vt:lpstr>PowerPoint 演示文稿</vt:lpstr>
      <vt:lpstr>PowerPoint 演示文稿</vt:lpstr>
      <vt:lpstr>学习内容</vt:lpstr>
      <vt:lpstr>PowerPoint 演示文稿</vt:lpstr>
      <vt:lpstr>PowerPoint 演示文稿</vt:lpstr>
      <vt:lpstr>学习内容</vt:lpstr>
      <vt:lpstr>学习认证</vt:lpstr>
      <vt:lpstr>学习认证</vt:lpstr>
      <vt:lpstr>学习时间</vt:lpstr>
      <vt:lpstr>交通</vt:lpstr>
      <vt:lpstr>住宿</vt:lpstr>
      <vt:lpstr>PowerPoint 演示文稿</vt:lpstr>
      <vt:lpstr>PowerPoint 演示文稿</vt:lpstr>
      <vt:lpstr>PowerPoint 演示文稿</vt:lpstr>
      <vt:lpstr>费  用</vt:lpstr>
      <vt:lpstr>本项目——              2011年共有11名同学参加</vt:lpstr>
      <vt:lpstr>本项目——              2012年共有20名同学参加</vt:lpstr>
      <vt:lpstr>PowerPoint 演示文稿</vt:lpstr>
      <vt:lpstr>报名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WWW.YlmF.CoM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雨林木风</dc:creator>
  <cp:lastModifiedBy>user</cp:lastModifiedBy>
  <cp:revision>75</cp:revision>
  <dcterms:created xsi:type="dcterms:W3CDTF">2011-09-20T00:26:14Z</dcterms:created>
  <dcterms:modified xsi:type="dcterms:W3CDTF">2016-03-07T00:46:50Z</dcterms:modified>
</cp:coreProperties>
</file>